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55" r:id="rId2"/>
    <p:sldId id="256" r:id="rId3"/>
    <p:sldId id="302" r:id="rId4"/>
    <p:sldId id="303" r:id="rId5"/>
    <p:sldId id="357" r:id="rId6"/>
    <p:sldId id="306" r:id="rId7"/>
    <p:sldId id="354" r:id="rId8"/>
    <p:sldId id="344" r:id="rId9"/>
    <p:sldId id="309" r:id="rId10"/>
    <p:sldId id="310" r:id="rId11"/>
    <p:sldId id="311" r:id="rId12"/>
    <p:sldId id="312" r:id="rId13"/>
    <p:sldId id="313" r:id="rId14"/>
    <p:sldId id="314" r:id="rId15"/>
    <p:sldId id="315" r:id="rId16"/>
    <p:sldId id="317" r:id="rId17"/>
    <p:sldId id="330" r:id="rId18"/>
    <p:sldId id="358" r:id="rId19"/>
    <p:sldId id="360" r:id="rId20"/>
    <p:sldId id="361" r:id="rId21"/>
    <p:sldId id="362" r:id="rId22"/>
    <p:sldId id="364" r:id="rId23"/>
    <p:sldId id="366" r:id="rId24"/>
    <p:sldId id="368" r:id="rId25"/>
    <p:sldId id="369" r:id="rId26"/>
    <p:sldId id="370" r:id="rId27"/>
    <p:sldId id="337" r:id="rId28"/>
    <p:sldId id="371" r:id="rId29"/>
    <p:sldId id="333" r:id="rId30"/>
    <p:sldId id="336" r:id="rId31"/>
    <p:sldId id="352" r:id="rId32"/>
    <p:sldId id="372" r:id="rId33"/>
  </p:sldIdLst>
  <p:sldSz cx="9144000" cy="6858000" type="screen4x3"/>
  <p:notesSz cx="6858000" cy="9144000"/>
  <p:custDataLst>
    <p:tags r:id="rId35"/>
  </p:custData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452"/>
    <a:srgbClr val="FFB612"/>
    <a:srgbClr val="000000"/>
    <a:srgbClr val="C9E4FF"/>
    <a:srgbClr val="C2DDF4"/>
    <a:srgbClr val="B0D2EE"/>
    <a:srgbClr val="C7E0F5"/>
    <a:srgbClr val="55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4628" autoAdjust="0"/>
  </p:normalViewPr>
  <p:slideViewPr>
    <p:cSldViewPr snapToObjects="1">
      <p:cViewPr>
        <p:scale>
          <a:sx n="100" d="100"/>
          <a:sy n="100" d="100"/>
        </p:scale>
        <p:origin x="-41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1489447-55E4-428F-B705-52FA870A6EFA}" type="datetimeFigureOut">
              <a:rPr lang="en-GB"/>
              <a:pPr>
                <a:defRPr/>
              </a:pPr>
              <a:t>04/12/2015</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D4888C3-6F6E-4CE1-AF84-221E097A9ED9}" type="slidenum">
              <a:rPr lang="en-GB"/>
              <a:pPr>
                <a:defRPr/>
              </a:pPr>
              <a:t>‹#›</a:t>
            </a:fld>
            <a:endParaRPr lang="en-GB"/>
          </a:p>
        </p:txBody>
      </p:sp>
    </p:spTree>
    <p:extLst>
      <p:ext uri="{BB962C8B-B14F-4D97-AF65-F5344CB8AC3E}">
        <p14:creationId xmlns:p14="http://schemas.microsoft.com/office/powerpoint/2010/main" val="20489618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45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5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D4B51-67BD-4C0C-8823-6562A4D1B658}" type="slidenum">
              <a:rPr lang="en-GB">
                <a:cs typeface="Arial" charset="0"/>
              </a:rPr>
              <a:pPr fontAlgn="base">
                <a:spcBef>
                  <a:spcPct val="0"/>
                </a:spcBef>
                <a:spcAft>
                  <a:spcPct val="0"/>
                </a:spcAft>
              </a:pPr>
              <a:t>2</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50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50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C8F5B-6D4E-411F-BCA0-4842C486C0F1}"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71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28A09E-C5E4-4206-90C4-3EF9D70EBE8A}"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91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91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67900-32CB-462E-92EF-F05D6DB6F0BC}" type="slidenum">
              <a:rPr lang="en-GB">
                <a:cs typeface="Arial" charset="0"/>
              </a:rPr>
              <a:pPr fontAlgn="base">
                <a:spcBef>
                  <a:spcPct val="0"/>
                </a:spcBef>
                <a:spcAft>
                  <a:spcPct val="0"/>
                </a:spcAft>
              </a:pPr>
              <a:t>13</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12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12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070D5-3376-4F61-89A1-B652626C36A6}" type="slidenum">
              <a:rPr lang="en-GB">
                <a:cs typeface="Arial" charset="0"/>
              </a:rPr>
              <a:pPr fontAlgn="base">
                <a:spcBef>
                  <a:spcPct val="0"/>
                </a:spcBef>
                <a:spcAft>
                  <a:spcPct val="0"/>
                </a:spcAft>
              </a:pPr>
              <a:t>14</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32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635B25-4BE6-4037-AFB3-712478145837}" type="slidenum">
              <a:rPr lang="en-GB">
                <a:cs typeface="Arial" charset="0"/>
              </a:rPr>
              <a:pPr fontAlgn="base">
                <a:spcBef>
                  <a:spcPct val="0"/>
                </a:spcBef>
                <a:spcAft>
                  <a:spcPct val="0"/>
                </a:spcAft>
              </a:pPr>
              <a:t>15</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529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29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103D1-6AA8-48D0-AF4A-1E442ED09CE1}"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17</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19</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20</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66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2E552-EAA9-408D-87C2-74A6A7F76B29}"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22</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23</a:t>
            </a:fld>
            <a:endParaRPr lang="en-GB">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24</a:t>
            </a:fld>
            <a:endParaRPr lang="en-GB">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25</a:t>
            </a:fld>
            <a:endParaRPr lang="en-GB">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734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6C5892-0543-4934-9AB0-959E3A75F37C}" type="slidenum">
              <a:rPr lang="en-GB">
                <a:cs typeface="Arial" charset="0"/>
              </a:rPr>
              <a:pPr fontAlgn="base">
                <a:spcBef>
                  <a:spcPct val="0"/>
                </a:spcBef>
                <a:spcAft>
                  <a:spcPct val="0"/>
                </a:spcAft>
              </a:pPr>
              <a:t>26</a:t>
            </a:fld>
            <a:endParaRPr lang="en-GB">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80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880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6A8E41-97AB-4AFA-B317-82FE1A8009A1}" type="slidenum">
              <a:rPr lang="en-GB">
                <a:cs typeface="Arial" charset="0"/>
              </a:rPr>
              <a:pPr fontAlgn="base">
                <a:spcBef>
                  <a:spcPct val="0"/>
                </a:spcBef>
                <a:spcAft>
                  <a:spcPct val="0"/>
                </a:spcAft>
              </a:pPr>
              <a:t>27</a:t>
            </a:fld>
            <a:endParaRPr lang="en-GB">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80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880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6A8E41-97AB-4AFA-B317-82FE1A8009A1}" type="slidenum">
              <a:rPr lang="en-GB">
                <a:cs typeface="Arial" charset="0"/>
              </a:rPr>
              <a:pPr fontAlgn="base">
                <a:spcBef>
                  <a:spcPct val="0"/>
                </a:spcBef>
                <a:spcAft>
                  <a:spcPct val="0"/>
                </a:spcAft>
              </a:pPr>
              <a:t>28</a:t>
            </a:fld>
            <a:endParaRPr lang="en-GB">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21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21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AD7976-8988-49CB-B5FB-EF735BAB92ED}" type="slidenum">
              <a:rPr lang="en-GB">
                <a:cs typeface="Arial" charset="0"/>
              </a:rPr>
              <a:pPr fontAlgn="base">
                <a:spcBef>
                  <a:spcPct val="0"/>
                </a:spcBef>
                <a:spcAft>
                  <a:spcPct val="0"/>
                </a:spcAft>
              </a:pPr>
              <a:t>29</a:t>
            </a:fld>
            <a:endParaRPr lang="en-GB">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42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42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B10DF3-6435-4087-B17E-311EC28E02DB}" type="slidenum">
              <a:rPr lang="en-GB">
                <a:cs typeface="Arial" charset="0"/>
              </a:rPr>
              <a:pPr fontAlgn="base">
                <a:spcBef>
                  <a:spcPct val="0"/>
                </a:spcBef>
                <a:spcAft>
                  <a:spcPct val="0"/>
                </a:spcAft>
              </a:pPr>
              <a:t>30</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86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867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B9EE86-6A4A-4F9B-9642-771E77F89102}"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62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962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8A7EE-AEC0-44F9-A8B4-8E26D4A9F8D2}" type="slidenum">
              <a:rPr lang="en-GB">
                <a:cs typeface="Arial" charset="0"/>
              </a:rPr>
              <a:pPr fontAlgn="base">
                <a:spcBef>
                  <a:spcPct val="0"/>
                </a:spcBef>
                <a:spcAft>
                  <a:spcPct val="0"/>
                </a:spcAft>
              </a:pPr>
              <a:t>31</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27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27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DEF153-CE83-47E1-887B-4EE13BB7205C}" type="slidenum">
              <a:rPr lang="en-GB">
                <a:cs typeface="Arial" charset="0"/>
              </a:rPr>
              <a:pPr fontAlgn="base">
                <a:spcBef>
                  <a:spcPct val="0"/>
                </a:spcBef>
                <a:spcAft>
                  <a:spcPct val="0"/>
                </a:spcAft>
              </a:pPr>
              <a:t>5</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48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81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6C45E5-3916-461B-858A-C922C6F78823}" type="slidenum">
              <a:rPr lang="en-GB">
                <a:cs typeface="Arial" charset="0"/>
              </a:rPr>
              <a:pPr fontAlgn="base">
                <a:spcBef>
                  <a:spcPct val="0"/>
                </a:spcBef>
                <a:spcAft>
                  <a:spcPct val="0"/>
                </a:spcAft>
              </a:pPr>
              <a:t>6</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68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68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9F46A5-EF1C-4722-B644-AEA23422DD0E}" type="slidenum">
              <a:rPr lang="en-GB">
                <a:cs typeface="Arial" charset="0"/>
              </a:rPr>
              <a:pPr fontAlgn="base">
                <a:spcBef>
                  <a:spcPct val="0"/>
                </a:spcBef>
                <a:spcAft>
                  <a:spcPct val="0"/>
                </a:spcAft>
              </a:pPr>
              <a:t>7</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89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891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F6D3A8-8B62-47FB-8FF8-53C9C4224584}"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09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09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B0C5B-F011-46AD-AA91-55E9C604894A}"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30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30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1F08B-AD49-4D61-81D2-F036ED277EBE}" type="slidenum">
              <a:rPr lang="en-GB">
                <a:cs typeface="Arial" charset="0"/>
              </a:rPr>
              <a:pPr fontAlgn="base">
                <a:spcBef>
                  <a:spcPct val="0"/>
                </a:spcBef>
                <a:spcAft>
                  <a:spcPct val="0"/>
                </a:spcAft>
              </a:pPr>
              <a:t>10</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oorpagina">
    <p:spTree>
      <p:nvGrpSpPr>
        <p:cNvPr id="1" name=""/>
        <p:cNvGrpSpPr/>
        <p:nvPr/>
      </p:nvGrpSpPr>
      <p:grpSpPr>
        <a:xfrm>
          <a:off x="0" y="0"/>
          <a:ext cx="0" cy="0"/>
          <a:chOff x="0" y="0"/>
          <a:chExt cx="0" cy="0"/>
        </a:xfrm>
      </p:grpSpPr>
      <p:sp>
        <p:nvSpPr>
          <p:cNvPr id="2" name="Rechthoek 10"/>
          <p:cNvSpPr/>
          <p:nvPr userDrawn="1"/>
        </p:nvSpPr>
        <p:spPr>
          <a:xfrm>
            <a:off x="-36513" y="0"/>
            <a:ext cx="91805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514" y="3199"/>
            <a:ext cx="9180513" cy="68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13"/>
          <p:cNvSpPr/>
          <p:nvPr userDrawn="1"/>
        </p:nvSpPr>
        <p:spPr>
          <a:xfrm>
            <a:off x="4572000" y="-12700"/>
            <a:ext cx="4572000" cy="686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6"/>
          <p:cNvSpPr/>
          <p:nvPr userDrawn="1"/>
        </p:nvSpPr>
        <p:spPr>
          <a:xfrm>
            <a:off x="4572000" y="0"/>
            <a:ext cx="4572000" cy="6858000"/>
          </a:xfrm>
          <a:prstGeom prst="rect">
            <a:avLst/>
          </a:prstGeom>
          <a:solidFill>
            <a:srgbClr val="4F81BD"/>
          </a:solidFill>
          <a:ln>
            <a:noFill/>
          </a:ln>
          <a:extLst/>
        </p:spPr>
        <p:txBody>
          <a:bodyPr wrap="none" anchor="ctr"/>
          <a:lstStyle/>
          <a:p>
            <a:pPr algn="ctr" fontAlgn="auto">
              <a:spcBef>
                <a:spcPts val="0"/>
              </a:spcBef>
              <a:spcAft>
                <a:spcPts val="0"/>
              </a:spcAft>
              <a:defRPr/>
            </a:pPr>
            <a:endParaRPr lang="en-GB" kern="0">
              <a:solidFill>
                <a:prstClr val="black"/>
              </a:solidFill>
              <a:latin typeface="Verdana" pitchFamily="34" charset="0"/>
            </a:endParaRPr>
          </a:p>
        </p:txBody>
      </p:sp>
      <p:pic>
        <p:nvPicPr>
          <p:cNvPr id="6" name="sLogo" descr="tmp5684"/>
          <p:cNvPicPr>
            <a:picLocks noChangeAspect="1" noChangeArrowheads="1"/>
          </p:cNvPicPr>
          <p:nvPr userDrawn="1"/>
        </p:nvPicPr>
        <p:blipFill>
          <a:blip r:embed="rId3"/>
          <a:srcRect l="44603" r="46063"/>
          <a:stretch>
            <a:fillRect/>
          </a:stretch>
        </p:blipFill>
        <p:spPr bwMode="auto">
          <a:xfrm>
            <a:off x="4078288" y="-12700"/>
            <a:ext cx="854075" cy="2003425"/>
          </a:xfrm>
          <a:prstGeom prst="rect">
            <a:avLst/>
          </a:prstGeom>
          <a:noFill/>
          <a:ln w="9525">
            <a:noFill/>
            <a:miter lim="800000"/>
            <a:headEnd/>
            <a:tailEnd/>
          </a:ln>
        </p:spPr>
      </p:pic>
      <p:pic>
        <p:nvPicPr>
          <p:cNvPr id="7" name="sLogo" descr="tmp5684"/>
          <p:cNvPicPr>
            <a:picLocks noChangeAspect="1" noChangeArrowheads="1"/>
          </p:cNvPicPr>
          <p:nvPr userDrawn="1"/>
        </p:nvPicPr>
        <p:blipFill>
          <a:blip r:embed="rId4"/>
          <a:srcRect l="53937"/>
          <a:stretch>
            <a:fillRect/>
          </a:stretch>
        </p:blipFill>
        <p:spPr bwMode="auto">
          <a:xfrm>
            <a:off x="4932363" y="-12700"/>
            <a:ext cx="4211637" cy="2003425"/>
          </a:xfrm>
          <a:prstGeom prst="rect">
            <a:avLst/>
          </a:prstGeom>
          <a:noFill/>
          <a:ln w="9525">
            <a:noFill/>
            <a:miter lim="800000"/>
            <a:headEnd/>
            <a:tailEnd/>
          </a:ln>
        </p:spPr>
      </p:pic>
      <p:pic>
        <p:nvPicPr>
          <p:cNvPr id="8" name="sLogo" descr="tmp5684"/>
          <p:cNvPicPr>
            <a:picLocks noChangeAspect="1" noChangeArrowheads="1"/>
          </p:cNvPicPr>
          <p:nvPr userDrawn="1"/>
        </p:nvPicPr>
        <p:blipFill>
          <a:blip r:embed="rId3"/>
          <a:srcRect l="44603" r="46063" b="61520"/>
          <a:stretch>
            <a:fillRect/>
          </a:stretch>
        </p:blipFill>
        <p:spPr bwMode="auto">
          <a:xfrm>
            <a:off x="4078288" y="-100013"/>
            <a:ext cx="854075" cy="771526"/>
          </a:xfrm>
          <a:prstGeom prst="rect">
            <a:avLst/>
          </a:prstGeom>
          <a:noFill/>
          <a:ln w="9525">
            <a:noFill/>
            <a:miter lim="800000"/>
            <a:headEnd/>
            <a:tailEnd/>
          </a:ln>
        </p:spPr>
      </p:pic>
      <p:sp>
        <p:nvSpPr>
          <p:cNvPr id="9" name="Tekstvak 2"/>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Voorpagina</a:t>
            </a:r>
            <a:endParaRPr lang="en-GB" sz="1200" dirty="0">
              <a:solidFill>
                <a:schemeClr val="accent1"/>
              </a:solidFill>
              <a:latin typeface="+mn-lt"/>
              <a:cs typeface="+mn-cs"/>
            </a:endParaRPr>
          </a:p>
        </p:txBody>
      </p:sp>
      <p:sp>
        <p:nvSpPr>
          <p:cNvPr id="10" name="Titel 1"/>
          <p:cNvSpPr txBox="1">
            <a:spLocks/>
          </p:cNvSpPr>
          <p:nvPr userDrawn="1"/>
        </p:nvSpPr>
        <p:spPr>
          <a:xfrm>
            <a:off x="4932363" y="2967038"/>
            <a:ext cx="3754437" cy="1470025"/>
          </a:xfrm>
          <a:prstGeom prst="rect">
            <a:avLst/>
          </a:prstGeom>
        </p:spPr>
        <p:txBody>
          <a:bodyPr anchor="ctr"/>
          <a:lstStyle>
            <a:lvl1pPr algn="l" defTabSz="914400" rtl="0" eaLnBrk="1" latinLnBrk="0" hangingPunct="1">
              <a:spcBef>
                <a:spcPct val="0"/>
              </a:spcBef>
              <a:buNone/>
              <a:defRPr sz="2400" kern="1200">
                <a:solidFill>
                  <a:schemeClr val="bg1"/>
                </a:solidFill>
                <a:latin typeface="+mj-lt"/>
                <a:ea typeface="+mj-ea"/>
                <a:cs typeface="+mj-cs"/>
              </a:defRPr>
            </a:lvl1pPr>
          </a:lstStyle>
          <a:p>
            <a:pPr fontAlgn="auto">
              <a:spcAft>
                <a:spcPts val="0"/>
              </a:spcAft>
              <a:defRPr/>
            </a:pPr>
            <a:r>
              <a:rPr lang="nl-NL" b="1" dirty="0" smtClean="0"/>
              <a:t>Bijzonder resistente micro-organismen</a:t>
            </a:r>
            <a:endParaRPr lang="en-GB" b="1" dirty="0"/>
          </a:p>
        </p:txBody>
      </p:sp>
      <p:sp>
        <p:nvSpPr>
          <p:cNvPr id="11" name="Titel 1"/>
          <p:cNvSpPr txBox="1">
            <a:spLocks/>
          </p:cNvSpPr>
          <p:nvPr userDrawn="1"/>
        </p:nvSpPr>
        <p:spPr>
          <a:xfrm>
            <a:off x="4932363" y="4883150"/>
            <a:ext cx="3754437" cy="1470025"/>
          </a:xfrm>
          <a:prstGeom prst="rect">
            <a:avLst/>
          </a:prstGeom>
        </p:spPr>
        <p:txBody>
          <a:bodyPr anchor="ctr"/>
          <a:lstStyle>
            <a:lvl1pPr algn="l" defTabSz="914400" rtl="0" eaLnBrk="1" latinLnBrk="0" hangingPunct="1">
              <a:spcBef>
                <a:spcPct val="0"/>
              </a:spcBef>
              <a:buNone/>
              <a:defRPr sz="1800" kern="1200">
                <a:solidFill>
                  <a:schemeClr val="bg1"/>
                </a:solidFill>
                <a:latin typeface="+mj-lt"/>
                <a:ea typeface="+mj-ea"/>
                <a:cs typeface="+mj-cs"/>
              </a:defRPr>
            </a:lvl1pPr>
          </a:lstStyle>
          <a:p>
            <a:pPr fontAlgn="auto">
              <a:spcAft>
                <a:spcPts val="0"/>
              </a:spcAft>
              <a:defRPr/>
            </a:pPr>
            <a:r>
              <a:rPr lang="nl-NL" dirty="0" smtClean="0"/>
              <a:t>Plenair Landelijk Overleg Infectieziektebestrijding </a:t>
            </a:r>
            <a:br>
              <a:rPr lang="nl-NL" dirty="0" smtClean="0"/>
            </a:br>
            <a:endParaRPr lang="nl-NL" dirty="0" smtClean="0"/>
          </a:p>
          <a:p>
            <a:pPr fontAlgn="auto">
              <a:spcAft>
                <a:spcPts val="0"/>
              </a:spcAft>
              <a:defRPr/>
            </a:pPr>
            <a:r>
              <a:rPr lang="nl-NL" dirty="0" smtClean="0"/>
              <a:t>28 januari 2014</a:t>
            </a:r>
            <a:br>
              <a:rPr lang="nl-NL" dirty="0" smtClean="0"/>
            </a:br>
            <a:r>
              <a:rPr lang="nl-NL" dirty="0" smtClean="0"/>
              <a:t/>
            </a:r>
            <a:br>
              <a:rPr lang="nl-NL" dirty="0" smtClean="0"/>
            </a:br>
            <a:r>
              <a:rPr lang="nl-NL" dirty="0" smtClean="0"/>
              <a:t>Landelijke Coördinatie Infectieziektebestrijding</a:t>
            </a:r>
          </a:p>
        </p:txBody>
      </p:sp>
      <p:sp>
        <p:nvSpPr>
          <p:cNvPr id="12" name="Tijdelijke aanduiding voor datum 3"/>
          <p:cNvSpPr>
            <a:spLocks noGrp="1"/>
          </p:cNvSpPr>
          <p:nvPr>
            <p:ph type="dt" sz="half" idx="10"/>
          </p:nvPr>
        </p:nvSpPr>
        <p:spPr/>
        <p:txBody>
          <a:bodyPr/>
          <a:lstStyle>
            <a:lvl1pPr>
              <a:defRPr/>
            </a:lvl1pPr>
          </a:lstStyle>
          <a:p>
            <a:pPr>
              <a:defRPr/>
            </a:pPr>
            <a:fld id="{891F4622-BB3C-47E6-9B55-14342983D38F}" type="datetime1">
              <a:rPr lang="nl-NL"/>
              <a:pPr>
                <a:defRPr/>
              </a:pPr>
              <a:t>04-12-2015</a:t>
            </a:fld>
            <a:endParaRPr lang="en-GB"/>
          </a:p>
        </p:txBody>
      </p:sp>
      <p:sp>
        <p:nvSpPr>
          <p:cNvPr id="13" name="Tijdelijke aanduiding voor dianummer 5"/>
          <p:cNvSpPr>
            <a:spLocks noGrp="1"/>
          </p:cNvSpPr>
          <p:nvPr>
            <p:ph type="sldNum" sz="quarter" idx="11"/>
          </p:nvPr>
        </p:nvSpPr>
        <p:spPr/>
        <p:txBody>
          <a:bodyPr/>
          <a:lstStyle>
            <a:lvl1pPr>
              <a:defRPr/>
            </a:lvl1pPr>
          </a:lstStyle>
          <a:p>
            <a:pPr>
              <a:defRPr/>
            </a:pPr>
            <a:fld id="{9B7918DB-5356-480E-B35D-2CFB8CF16CED}" type="slidenum">
              <a:rPr lang="en-GB"/>
              <a:pPr>
                <a:defRPr/>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par>
                                <p:cTn id="11" presetID="2" presetClass="entr" presetSubtype="1"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1" presetClass="entr" presetSubtype="0" fill="hold" nodeType="withEffect">
                                  <p:stCondLst>
                                    <p:cond delay="500"/>
                                  </p:stCondLst>
                                  <p:childTnLst>
                                    <p:set>
                                      <p:cBhvr>
                                        <p:cTn id="16" dur="1" fill="hold">
                                          <p:stCondLst>
                                            <p:cond delay="499"/>
                                          </p:stCondLst>
                                        </p:cTn>
                                        <p:tgtEl>
                                          <p:spTgt spid="8"/>
                                        </p:tgtEl>
                                        <p:attrNameLst>
                                          <p:attrName>style.visibility</p:attrName>
                                        </p:attrNameLst>
                                      </p:cBhvr>
                                      <p:to>
                                        <p:strVal val="visible"/>
                                      </p:to>
                                    </p:set>
                                  </p:childTnLst>
                                </p:cTn>
                              </p:par>
                              <p:par>
                                <p:cTn id="17" presetID="22" presetClass="entr" presetSubtype="8"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en-slide">
    <p:spTree>
      <p:nvGrpSpPr>
        <p:cNvPr id="1" name=""/>
        <p:cNvGrpSpPr/>
        <p:nvPr/>
      </p:nvGrpSpPr>
      <p:grpSpPr>
        <a:xfrm>
          <a:off x="0" y="0"/>
          <a:ext cx="0" cy="0"/>
          <a:chOff x="0" y="0"/>
          <a:chExt cx="0" cy="0"/>
        </a:xfrm>
      </p:grpSpPr>
      <p:sp>
        <p:nvSpPr>
          <p:cNvPr id="4" name="Tekstvak 6"/>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Grafieken-slide</a:t>
            </a:r>
            <a:endParaRPr lang="en-GB" sz="1200" dirty="0">
              <a:solidFill>
                <a:schemeClr val="accent1"/>
              </a:solidFill>
              <a:latin typeface="+mn-lt"/>
              <a:cs typeface="+mn-cs"/>
            </a:endParaRPr>
          </a:p>
        </p:txBody>
      </p:sp>
      <p:sp>
        <p:nvSpPr>
          <p:cNvPr id="8" name="Titel 1"/>
          <p:cNvSpPr>
            <a:spLocks noGrp="1"/>
          </p:cNvSpPr>
          <p:nvPr>
            <p:ph type="title"/>
          </p:nvPr>
        </p:nvSpPr>
        <p:spPr>
          <a:xfrm>
            <a:off x="267940" y="874191"/>
            <a:ext cx="8229600" cy="726604"/>
          </a:xfrm>
        </p:spPr>
        <p:txBody>
          <a:bodyPr/>
          <a:lstStyle/>
          <a:p>
            <a:r>
              <a:rPr lang="nl-NL" smtClean="0"/>
              <a:t>Klik om de stijl te bewerken</a:t>
            </a:r>
            <a:endParaRPr lang="en-GB"/>
          </a:p>
        </p:txBody>
      </p:sp>
      <p:sp>
        <p:nvSpPr>
          <p:cNvPr id="3" name="Tijdelijke aanduiding voor grafiek 2"/>
          <p:cNvSpPr>
            <a:spLocks noGrp="1"/>
          </p:cNvSpPr>
          <p:nvPr>
            <p:ph type="chart" sz="quarter" idx="13"/>
          </p:nvPr>
        </p:nvSpPr>
        <p:spPr>
          <a:xfrm>
            <a:off x="1065179" y="1726387"/>
            <a:ext cx="7013642" cy="4471654"/>
          </a:xfrm>
        </p:spPr>
        <p:txBody>
          <a:bodyPr anchor="ctr"/>
          <a:lstStyle>
            <a:lvl1pPr algn="ctr">
              <a:defRPr/>
            </a:lvl1pPr>
          </a:lstStyle>
          <a:p>
            <a:pPr lvl="0"/>
            <a:endParaRPr lang="en-GB" noProof="0"/>
          </a:p>
        </p:txBody>
      </p:sp>
      <p:sp>
        <p:nvSpPr>
          <p:cNvPr id="5" name="Tijdelijke aanduiding voor datum 3"/>
          <p:cNvSpPr>
            <a:spLocks noGrp="1"/>
          </p:cNvSpPr>
          <p:nvPr>
            <p:ph type="dt" sz="half" idx="14"/>
          </p:nvPr>
        </p:nvSpPr>
        <p:spPr/>
        <p:txBody>
          <a:bodyPr/>
          <a:lstStyle>
            <a:lvl1pPr>
              <a:defRPr/>
            </a:lvl1pPr>
          </a:lstStyle>
          <a:p>
            <a:pPr>
              <a:defRPr/>
            </a:pPr>
            <a:fld id="{CCFFBB38-7420-4B7D-9FBD-7516F0980158}" type="datetime1">
              <a:rPr lang="nl-NL"/>
              <a:pPr>
                <a:defRPr/>
              </a:pPr>
              <a:t>04-12-2015</a:t>
            </a:fld>
            <a:endParaRPr lang="en-GB"/>
          </a:p>
        </p:txBody>
      </p:sp>
      <p:sp>
        <p:nvSpPr>
          <p:cNvPr id="6"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7" name="Tijdelijke aanduiding voor dianummer 5"/>
          <p:cNvSpPr>
            <a:spLocks noGrp="1"/>
          </p:cNvSpPr>
          <p:nvPr>
            <p:ph type="sldNum" sz="quarter" idx="16"/>
          </p:nvPr>
        </p:nvSpPr>
        <p:spPr/>
        <p:txBody>
          <a:bodyPr/>
          <a:lstStyle>
            <a:lvl1pPr>
              <a:defRPr/>
            </a:lvl1pPr>
          </a:lstStyle>
          <a:p>
            <a:pPr>
              <a:defRPr/>
            </a:pPr>
            <a:fld id="{48A97BCD-45D2-41D7-8941-51B70901C12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267940" y="901815"/>
            <a:ext cx="8229600"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81B99BBC-352C-4FE9-BFE2-CEC9A17A63CA}" type="datetime1">
              <a:rPr lang="nl-NL"/>
              <a:pPr>
                <a:defRPr/>
              </a:pPr>
              <a:t>04-12-2015</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NL"/>
              <a:t>Bijzonder resistente micro-organismen</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E6371D88-B27E-4DBB-B061-F5840CF3435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één pasfoto">
    <p:spTree>
      <p:nvGrpSpPr>
        <p:cNvPr id="1" name=""/>
        <p:cNvGrpSpPr/>
        <p:nvPr/>
      </p:nvGrpSpPr>
      <p:grpSpPr>
        <a:xfrm>
          <a:off x="0" y="0"/>
          <a:ext cx="0" cy="0"/>
          <a:chOff x="0" y="0"/>
          <a:chExt cx="0" cy="0"/>
        </a:xfrm>
      </p:grpSpPr>
      <p:sp>
        <p:nvSpPr>
          <p:cNvPr id="8" name="Tekstvak 7"/>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één pasfoto</a:t>
            </a:r>
            <a:endParaRPr lang="en-GB" sz="1200" dirty="0">
              <a:solidFill>
                <a:schemeClr val="accent1"/>
              </a:solidFill>
              <a:latin typeface="+mn-lt"/>
              <a:cs typeface="+mn-cs"/>
            </a:endParaRPr>
          </a:p>
        </p:txBody>
      </p:sp>
      <p:sp>
        <p:nvSpPr>
          <p:cNvPr id="9" name="Trapezium 8"/>
          <p:cNvSpPr/>
          <p:nvPr userDrawn="1"/>
        </p:nvSpPr>
        <p:spPr>
          <a:xfrm>
            <a:off x="395288" y="6237288"/>
            <a:ext cx="8353425" cy="346075"/>
          </a:xfrm>
          <a:prstGeom prst="trapezoid">
            <a:avLst>
              <a:gd name="adj" fmla="val 9797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el 1"/>
          <p:cNvSpPr>
            <a:spLocks noGrp="1"/>
          </p:cNvSpPr>
          <p:nvPr>
            <p:ph type="title"/>
          </p:nvPr>
        </p:nvSpPr>
        <p:spPr>
          <a:xfrm>
            <a:off x="267940" y="901815"/>
            <a:ext cx="4324698"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267940" y="1783357"/>
            <a:ext cx="4324698"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afbeelding 7"/>
          <p:cNvSpPr>
            <a:spLocks noGrp="1"/>
          </p:cNvSpPr>
          <p:nvPr>
            <p:ph type="pic" sz="quarter" idx="13"/>
          </p:nvPr>
        </p:nvSpPr>
        <p:spPr>
          <a:xfrm>
            <a:off x="4592638" y="746877"/>
            <a:ext cx="4551362" cy="5836784"/>
          </a:xfrm>
        </p:spPr>
        <p:txBody>
          <a:bodyPr anchor="ctr"/>
          <a:lstStyle>
            <a:lvl1pPr algn="ctr">
              <a:defRPr/>
            </a:lvl1pPr>
          </a:lstStyle>
          <a:p>
            <a:pPr lvl="0"/>
            <a:endParaRPr lang="en-GB" noProof="0"/>
          </a:p>
        </p:txBody>
      </p:sp>
      <p:sp>
        <p:nvSpPr>
          <p:cNvPr id="13" name="Tijdelijke aanduiding voor afbeelding 12"/>
          <p:cNvSpPr>
            <a:spLocks noGrp="1"/>
          </p:cNvSpPr>
          <p:nvPr>
            <p:ph type="pic" sz="quarter" idx="14"/>
          </p:nvPr>
        </p:nvSpPr>
        <p:spPr>
          <a:xfrm>
            <a:off x="4219575" y="5353050"/>
            <a:ext cx="704850" cy="1001713"/>
          </a:xfrm>
        </p:spPr>
        <p:txBody>
          <a:bodyPr anchor="ctr"/>
          <a:lstStyle>
            <a:lvl1pPr algn="ctr">
              <a:defRPr sz="600"/>
            </a:lvl1pPr>
          </a:lstStyle>
          <a:p>
            <a:pPr lvl="0"/>
            <a:endParaRPr lang="en-GB" noProof="0"/>
          </a:p>
        </p:txBody>
      </p:sp>
      <p:sp>
        <p:nvSpPr>
          <p:cNvPr id="15" name="Tijdelijke aanduiding voor tekst 14"/>
          <p:cNvSpPr>
            <a:spLocks noGrp="1"/>
          </p:cNvSpPr>
          <p:nvPr>
            <p:ph type="body" sz="quarter" idx="15"/>
          </p:nvPr>
        </p:nvSpPr>
        <p:spPr>
          <a:xfrm>
            <a:off x="3995738" y="6354763"/>
            <a:ext cx="1152525" cy="200025"/>
          </a:xfrm>
        </p:spPr>
        <p:txBody>
          <a:bodyPr/>
          <a:lstStyle>
            <a:lvl6pPr marL="0" algn="ctr" defTabSz="914400" rtl="0" eaLnBrk="1" latinLnBrk="0" hangingPunct="1">
              <a:defRPr lang="en-GB" sz="700" kern="1200" dirty="0">
                <a:solidFill>
                  <a:schemeClr val="bg1"/>
                </a:solidFill>
                <a:effectLst>
                  <a:outerShdw blurRad="38100" dist="38100" dir="2700000" algn="tl">
                    <a:srgbClr val="000000">
                      <a:alpha val="43137"/>
                    </a:srgbClr>
                  </a:outerShdw>
                </a:effectLst>
                <a:latin typeface="+mn-lt"/>
                <a:ea typeface="+mn-ea"/>
                <a:cs typeface="+mn-cs"/>
              </a:defRPr>
            </a:lvl6pPr>
          </a:lstStyle>
          <a:p>
            <a:pPr lvl="0"/>
            <a:r>
              <a:rPr lang="en-US" dirty="0" smtClean="0"/>
              <a:t>Click to edit Master text styles</a:t>
            </a:r>
          </a:p>
        </p:txBody>
      </p:sp>
      <p:sp>
        <p:nvSpPr>
          <p:cNvPr id="10" name="Tijdelijke aanduiding voor datum 3"/>
          <p:cNvSpPr>
            <a:spLocks noGrp="1"/>
          </p:cNvSpPr>
          <p:nvPr>
            <p:ph type="dt" sz="half" idx="16"/>
          </p:nvPr>
        </p:nvSpPr>
        <p:spPr/>
        <p:txBody>
          <a:bodyPr/>
          <a:lstStyle>
            <a:lvl1pPr>
              <a:defRPr/>
            </a:lvl1pPr>
          </a:lstStyle>
          <a:p>
            <a:pPr>
              <a:defRPr/>
            </a:pPr>
            <a:fld id="{DD921CA7-81F3-4200-8F4E-66ACC4FE07FD}" type="datetime1">
              <a:rPr lang="nl-NL"/>
              <a:pPr>
                <a:defRPr/>
              </a:pPr>
              <a:t>04-12-2015</a:t>
            </a:fld>
            <a:endParaRPr lang="en-GB"/>
          </a:p>
        </p:txBody>
      </p:sp>
      <p:sp>
        <p:nvSpPr>
          <p:cNvPr id="11" name="Tijdelijke aanduiding voor voettekst 4"/>
          <p:cNvSpPr>
            <a:spLocks noGrp="1"/>
          </p:cNvSpPr>
          <p:nvPr>
            <p:ph type="ftr" sz="quarter" idx="17"/>
          </p:nvPr>
        </p:nvSpPr>
        <p:spPr/>
        <p:txBody>
          <a:bodyPr/>
          <a:lstStyle>
            <a:lvl1pPr>
              <a:defRPr/>
            </a:lvl1pPr>
          </a:lstStyle>
          <a:p>
            <a:pPr>
              <a:defRPr/>
            </a:pPr>
            <a:r>
              <a:rPr lang="nl-NL"/>
              <a:t>Bijzonder resistente micro-organismen</a:t>
            </a:r>
            <a:endParaRPr lang="en-GB"/>
          </a:p>
        </p:txBody>
      </p:sp>
      <p:sp>
        <p:nvSpPr>
          <p:cNvPr id="12" name="Tijdelijke aanduiding voor dianummer 5"/>
          <p:cNvSpPr>
            <a:spLocks noGrp="1"/>
          </p:cNvSpPr>
          <p:nvPr>
            <p:ph type="sldNum" sz="quarter" idx="18"/>
          </p:nvPr>
        </p:nvSpPr>
        <p:spPr/>
        <p:txBody>
          <a:bodyPr/>
          <a:lstStyle>
            <a:lvl1pPr>
              <a:defRPr/>
            </a:lvl1pPr>
          </a:lstStyle>
          <a:p>
            <a:pPr>
              <a:defRPr/>
            </a:pPr>
            <a:fld id="{25149D1E-5A13-427D-94CE-FC0E4C2FA0A1}" type="slidenum">
              <a:rPr lang="en-GB"/>
              <a:pPr>
                <a:defRPr/>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1_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267940" y="901815"/>
            <a:ext cx="8229600"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lvl1pPr>
              <a:defRPr/>
            </a:lvl1pPr>
          </a:lstStyle>
          <a:p>
            <a:pPr>
              <a:defRPr/>
            </a:pPr>
            <a:fld id="{C8A30AE7-033B-426B-A18D-EA1AE64296E8}" type="datetime1">
              <a:rPr lang="nl-NL"/>
              <a:pPr>
                <a:defRPr/>
              </a:pPr>
              <a:t>04-12-2015</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r>
              <a:rPr lang="nl-NL"/>
              <a:t>Bijzonder resistente micro-organismen</a:t>
            </a: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521D09F7-8CC1-400F-A685-104EF2013C2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oorpagina">
    <p:spTree>
      <p:nvGrpSpPr>
        <p:cNvPr id="1" name=""/>
        <p:cNvGrpSpPr/>
        <p:nvPr/>
      </p:nvGrpSpPr>
      <p:grpSpPr>
        <a:xfrm>
          <a:off x="0" y="0"/>
          <a:ext cx="0" cy="0"/>
          <a:chOff x="0" y="0"/>
          <a:chExt cx="0" cy="0"/>
        </a:xfrm>
      </p:grpSpPr>
      <p:sp>
        <p:nvSpPr>
          <p:cNvPr id="3" name="Rechthoek 10"/>
          <p:cNvSpPr/>
          <p:nvPr userDrawn="1"/>
        </p:nvSpPr>
        <p:spPr>
          <a:xfrm>
            <a:off x="-36513" y="0"/>
            <a:ext cx="91805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514" y="3199"/>
            <a:ext cx="9180513" cy="68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13"/>
          <p:cNvSpPr/>
          <p:nvPr userDrawn="1"/>
        </p:nvSpPr>
        <p:spPr>
          <a:xfrm>
            <a:off x="4572000" y="-12700"/>
            <a:ext cx="4572000" cy="686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6"/>
          <p:cNvSpPr/>
          <p:nvPr userDrawn="1"/>
        </p:nvSpPr>
        <p:spPr>
          <a:xfrm>
            <a:off x="4572000" y="0"/>
            <a:ext cx="4572000" cy="6858000"/>
          </a:xfrm>
          <a:prstGeom prst="rect">
            <a:avLst/>
          </a:prstGeom>
          <a:solidFill>
            <a:srgbClr val="4F81BD"/>
          </a:solidFill>
          <a:ln>
            <a:noFill/>
          </a:ln>
          <a:extLst/>
        </p:spPr>
        <p:txBody>
          <a:bodyPr wrap="none" anchor="ctr"/>
          <a:lstStyle/>
          <a:p>
            <a:pPr algn="ctr" fontAlgn="auto">
              <a:spcBef>
                <a:spcPts val="0"/>
              </a:spcBef>
              <a:spcAft>
                <a:spcPts val="0"/>
              </a:spcAft>
              <a:defRPr/>
            </a:pPr>
            <a:endParaRPr lang="en-GB" kern="0">
              <a:solidFill>
                <a:prstClr val="black"/>
              </a:solidFill>
              <a:latin typeface="Verdana" pitchFamily="34" charset="0"/>
            </a:endParaRPr>
          </a:p>
        </p:txBody>
      </p:sp>
      <p:pic>
        <p:nvPicPr>
          <p:cNvPr id="7" name="sLogo" descr="tmp5684"/>
          <p:cNvPicPr>
            <a:picLocks noChangeAspect="1" noChangeArrowheads="1"/>
          </p:cNvPicPr>
          <p:nvPr userDrawn="1"/>
        </p:nvPicPr>
        <p:blipFill>
          <a:blip r:embed="rId3"/>
          <a:srcRect l="44603" r="46063"/>
          <a:stretch>
            <a:fillRect/>
          </a:stretch>
        </p:blipFill>
        <p:spPr bwMode="auto">
          <a:xfrm>
            <a:off x="4078288" y="-12700"/>
            <a:ext cx="854075" cy="2003425"/>
          </a:xfrm>
          <a:prstGeom prst="rect">
            <a:avLst/>
          </a:prstGeom>
          <a:noFill/>
          <a:ln w="9525">
            <a:noFill/>
            <a:miter lim="800000"/>
            <a:headEnd/>
            <a:tailEnd/>
          </a:ln>
        </p:spPr>
      </p:pic>
      <p:pic>
        <p:nvPicPr>
          <p:cNvPr id="8" name="sLogo" descr="tmp5684"/>
          <p:cNvPicPr>
            <a:picLocks noChangeAspect="1" noChangeArrowheads="1"/>
          </p:cNvPicPr>
          <p:nvPr userDrawn="1"/>
        </p:nvPicPr>
        <p:blipFill>
          <a:blip r:embed="rId4"/>
          <a:srcRect l="53937"/>
          <a:stretch>
            <a:fillRect/>
          </a:stretch>
        </p:blipFill>
        <p:spPr bwMode="auto">
          <a:xfrm>
            <a:off x="4932363" y="-12700"/>
            <a:ext cx="4211637" cy="2003425"/>
          </a:xfrm>
          <a:prstGeom prst="rect">
            <a:avLst/>
          </a:prstGeom>
          <a:noFill/>
          <a:ln w="9525">
            <a:noFill/>
            <a:miter lim="800000"/>
            <a:headEnd/>
            <a:tailEnd/>
          </a:ln>
        </p:spPr>
      </p:pic>
      <p:pic>
        <p:nvPicPr>
          <p:cNvPr id="9" name="sLogo" descr="tmp5684"/>
          <p:cNvPicPr>
            <a:picLocks noChangeAspect="1" noChangeArrowheads="1"/>
          </p:cNvPicPr>
          <p:nvPr userDrawn="1"/>
        </p:nvPicPr>
        <p:blipFill>
          <a:blip r:embed="rId3"/>
          <a:srcRect l="44603" r="46063" b="61520"/>
          <a:stretch>
            <a:fillRect/>
          </a:stretch>
        </p:blipFill>
        <p:spPr bwMode="auto">
          <a:xfrm>
            <a:off x="4078288" y="-100013"/>
            <a:ext cx="854075" cy="771526"/>
          </a:xfrm>
          <a:prstGeom prst="rect">
            <a:avLst/>
          </a:prstGeom>
          <a:noFill/>
          <a:ln w="9525">
            <a:noFill/>
            <a:miter lim="800000"/>
            <a:headEnd/>
            <a:tailEnd/>
          </a:ln>
        </p:spPr>
      </p:pic>
      <p:sp>
        <p:nvSpPr>
          <p:cNvPr id="10" name="Tekstvak 2"/>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Voorpagina</a:t>
            </a:r>
            <a:endParaRPr lang="en-GB" sz="1200" dirty="0">
              <a:solidFill>
                <a:schemeClr val="accent1"/>
              </a:solidFill>
              <a:latin typeface="+mn-lt"/>
              <a:cs typeface="+mn-cs"/>
            </a:endParaRPr>
          </a:p>
        </p:txBody>
      </p:sp>
      <p:sp>
        <p:nvSpPr>
          <p:cNvPr id="2" name="Titel 1"/>
          <p:cNvSpPr>
            <a:spLocks noGrp="1"/>
          </p:cNvSpPr>
          <p:nvPr>
            <p:ph type="ctrTitle"/>
          </p:nvPr>
        </p:nvSpPr>
        <p:spPr>
          <a:xfrm>
            <a:off x="4932040" y="4903787"/>
            <a:ext cx="3754760" cy="1470025"/>
          </a:xfrm>
        </p:spPr>
        <p:txBody>
          <a:bodyPr/>
          <a:lstStyle>
            <a:lvl1pPr>
              <a:defRPr>
                <a:solidFill>
                  <a:schemeClr val="bg1"/>
                </a:solidFill>
              </a:defRPr>
            </a:lvl1pPr>
          </a:lstStyle>
          <a:p>
            <a:r>
              <a:rPr lang="en-US" dirty="0" smtClean="0"/>
              <a:t>Click to edit Master title style</a:t>
            </a:r>
            <a:endParaRPr lang="en-GB" dirty="0"/>
          </a:p>
        </p:txBody>
      </p:sp>
      <p:sp>
        <p:nvSpPr>
          <p:cNvPr id="11" name="Tijdelijke aanduiding voor datum 3"/>
          <p:cNvSpPr>
            <a:spLocks noGrp="1"/>
          </p:cNvSpPr>
          <p:nvPr>
            <p:ph type="dt" sz="half" idx="10"/>
          </p:nvPr>
        </p:nvSpPr>
        <p:spPr/>
        <p:txBody>
          <a:bodyPr/>
          <a:lstStyle>
            <a:lvl1pPr>
              <a:defRPr/>
            </a:lvl1pPr>
          </a:lstStyle>
          <a:p>
            <a:pPr>
              <a:defRPr/>
            </a:pPr>
            <a:fld id="{958FE9A3-6AC7-41B2-8538-EFD8A70F8C61}" type="datetime1">
              <a:rPr lang="nl-NL"/>
              <a:pPr>
                <a:defRPr/>
              </a:pPr>
              <a:t>04-12-2015</a:t>
            </a:fld>
            <a:endParaRPr lang="en-GB"/>
          </a:p>
        </p:txBody>
      </p:sp>
      <p:sp>
        <p:nvSpPr>
          <p:cNvPr id="12" name="Tijdelijke aanduiding voor dianummer 5"/>
          <p:cNvSpPr>
            <a:spLocks noGrp="1"/>
          </p:cNvSpPr>
          <p:nvPr>
            <p:ph type="sldNum" sz="quarter" idx="11"/>
          </p:nvPr>
        </p:nvSpPr>
        <p:spPr/>
        <p:txBody>
          <a:bodyPr/>
          <a:lstStyle>
            <a:lvl1pPr>
              <a:defRPr/>
            </a:lvl1pPr>
          </a:lstStyle>
          <a:p>
            <a:pPr>
              <a:defRPr/>
            </a:pPr>
            <a:fld id="{A92BB100-C508-4490-B0C9-A4E4E630F202}" type="slidenum">
              <a:rPr lang="en-GB"/>
              <a:pPr>
                <a:defRPr/>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1" presetClass="entr" presetSubtype="0"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ekst">
    <p:spTree>
      <p:nvGrpSpPr>
        <p:cNvPr id="1" name=""/>
        <p:cNvGrpSpPr/>
        <p:nvPr/>
      </p:nvGrpSpPr>
      <p:grpSpPr>
        <a:xfrm>
          <a:off x="0" y="0"/>
          <a:ext cx="0" cy="0"/>
          <a:chOff x="0" y="0"/>
          <a:chExt cx="0" cy="0"/>
        </a:xfrm>
      </p:grpSpPr>
      <p:sp>
        <p:nvSpPr>
          <p:cNvPr id="4" name="Tekstvak 7"/>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Alleen tekst</a:t>
            </a:r>
            <a:endParaRPr lang="en-GB" sz="1200" dirty="0">
              <a:solidFill>
                <a:schemeClr val="accent1"/>
              </a:solidFill>
              <a:latin typeface="+mn-lt"/>
              <a:cs typeface="+mn-cs"/>
            </a:endParaRPr>
          </a:p>
        </p:txBody>
      </p:sp>
      <p:sp>
        <p:nvSpPr>
          <p:cNvPr id="2" name="Titel 1"/>
          <p:cNvSpPr>
            <a:spLocks noGrp="1"/>
          </p:cNvSpPr>
          <p:nvPr>
            <p:ph type="title"/>
          </p:nvPr>
        </p:nvSpPr>
        <p:spPr>
          <a:xfrm>
            <a:off x="267940" y="902182"/>
            <a:ext cx="8696548"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267940" y="1783357"/>
            <a:ext cx="8696548"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3"/>
          <p:cNvSpPr>
            <a:spLocks noGrp="1"/>
          </p:cNvSpPr>
          <p:nvPr>
            <p:ph type="dt" sz="half" idx="10"/>
          </p:nvPr>
        </p:nvSpPr>
        <p:spPr/>
        <p:txBody>
          <a:bodyPr/>
          <a:lstStyle>
            <a:lvl1pPr>
              <a:defRPr/>
            </a:lvl1pPr>
          </a:lstStyle>
          <a:p>
            <a:pPr>
              <a:defRPr/>
            </a:pPr>
            <a:fld id="{877D2699-C74F-46EC-A066-C515FD11C8BD}" type="datetime1">
              <a:rPr lang="nl-NL"/>
              <a:pPr>
                <a:defRPr/>
              </a:pPr>
              <a:t>04-12-2015</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r>
              <a:rPr lang="nl-NL"/>
              <a:t>Bijzonder resistente micro-organismen</a:t>
            </a: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50D6E822-0115-4012-94F1-E5C338070AE2}"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één afbeelding">
    <p:spTree>
      <p:nvGrpSpPr>
        <p:cNvPr id="1" name=""/>
        <p:cNvGrpSpPr/>
        <p:nvPr/>
      </p:nvGrpSpPr>
      <p:grpSpPr>
        <a:xfrm>
          <a:off x="0" y="0"/>
          <a:ext cx="0" cy="0"/>
          <a:chOff x="0" y="0"/>
          <a:chExt cx="0" cy="0"/>
        </a:xfrm>
      </p:grpSpPr>
      <p:sp>
        <p:nvSpPr>
          <p:cNvPr id="5" name="Tekstvak 7"/>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één afbeelding</a:t>
            </a:r>
            <a:endParaRPr lang="en-GB" sz="1200" dirty="0">
              <a:solidFill>
                <a:schemeClr val="accent1"/>
              </a:solidFill>
              <a:latin typeface="+mn-lt"/>
              <a:cs typeface="+mn-cs"/>
            </a:endParaRPr>
          </a:p>
        </p:txBody>
      </p:sp>
      <p:sp>
        <p:nvSpPr>
          <p:cNvPr id="2" name="Titel 1"/>
          <p:cNvSpPr>
            <a:spLocks noGrp="1"/>
          </p:cNvSpPr>
          <p:nvPr>
            <p:ph type="title"/>
          </p:nvPr>
        </p:nvSpPr>
        <p:spPr>
          <a:xfrm>
            <a:off x="267940" y="902182"/>
            <a:ext cx="4324698"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267940" y="1783357"/>
            <a:ext cx="4324698" cy="4525963"/>
          </a:xfrm>
        </p:spPr>
        <p:txBody>
          <a:bodyPr lIns="108000" tIns="72000" rIns="108000" bIns="72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afbeelding 7"/>
          <p:cNvSpPr>
            <a:spLocks noGrp="1"/>
          </p:cNvSpPr>
          <p:nvPr>
            <p:ph type="pic" sz="quarter" idx="13"/>
          </p:nvPr>
        </p:nvSpPr>
        <p:spPr>
          <a:xfrm>
            <a:off x="4592638" y="746877"/>
            <a:ext cx="4551362" cy="5836784"/>
          </a:xfrm>
        </p:spPr>
        <p:txBody>
          <a:bodyPr anchor="ctr"/>
          <a:lstStyle>
            <a:lvl1pPr algn="ctr">
              <a:defRPr/>
            </a:lvl1pPr>
          </a:lstStyle>
          <a:p>
            <a:pPr lvl="0"/>
            <a:endParaRPr lang="en-GB" noProof="0"/>
          </a:p>
        </p:txBody>
      </p:sp>
      <p:sp>
        <p:nvSpPr>
          <p:cNvPr id="6" name="Tijdelijke aanduiding voor datum 3"/>
          <p:cNvSpPr>
            <a:spLocks noGrp="1"/>
          </p:cNvSpPr>
          <p:nvPr>
            <p:ph type="dt" sz="half" idx="14"/>
          </p:nvPr>
        </p:nvSpPr>
        <p:spPr/>
        <p:txBody>
          <a:bodyPr/>
          <a:lstStyle>
            <a:lvl1pPr>
              <a:defRPr/>
            </a:lvl1pPr>
          </a:lstStyle>
          <a:p>
            <a:pPr>
              <a:defRPr/>
            </a:pPr>
            <a:fld id="{59E8C41D-7521-4A1D-9AD0-A129B5AC0E97}" type="datetime1">
              <a:rPr lang="nl-NL"/>
              <a:pPr>
                <a:defRPr/>
              </a:pPr>
              <a:t>04-12-2015</a:t>
            </a:fld>
            <a:endParaRPr lang="en-GB"/>
          </a:p>
        </p:txBody>
      </p:sp>
      <p:sp>
        <p:nvSpPr>
          <p:cNvPr id="8"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9" name="Tijdelijke aanduiding voor dianummer 5"/>
          <p:cNvSpPr>
            <a:spLocks noGrp="1"/>
          </p:cNvSpPr>
          <p:nvPr>
            <p:ph type="sldNum" sz="quarter" idx="16"/>
          </p:nvPr>
        </p:nvSpPr>
        <p:spPr/>
        <p:txBody>
          <a:bodyPr/>
          <a:lstStyle>
            <a:lvl1pPr>
              <a:defRPr/>
            </a:lvl1pPr>
          </a:lstStyle>
          <a:p>
            <a:pPr>
              <a:defRPr/>
            </a:pPr>
            <a:fld id="{0EF9A546-070A-417D-A4A1-A9B8E94F3A2F}"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twee afbeeldingen">
    <p:spTree>
      <p:nvGrpSpPr>
        <p:cNvPr id="1" name=""/>
        <p:cNvGrpSpPr/>
        <p:nvPr/>
      </p:nvGrpSpPr>
      <p:grpSpPr>
        <a:xfrm>
          <a:off x="0" y="0"/>
          <a:ext cx="0" cy="0"/>
          <a:chOff x="0" y="0"/>
          <a:chExt cx="0" cy="0"/>
        </a:xfrm>
      </p:grpSpPr>
      <p:sp>
        <p:nvSpPr>
          <p:cNvPr id="6" name="Tekstvak 10"/>
          <p:cNvSpPr txBox="1"/>
          <p:nvPr userDrawn="1"/>
        </p:nvSpPr>
        <p:spPr>
          <a:xfrm>
            <a:off x="-36513" y="-282575"/>
            <a:ext cx="2592388"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twee afbeeldingen</a:t>
            </a:r>
            <a:endParaRPr lang="en-GB" sz="1200" dirty="0">
              <a:solidFill>
                <a:schemeClr val="accent1"/>
              </a:solidFill>
              <a:latin typeface="+mn-lt"/>
              <a:cs typeface="+mn-cs"/>
            </a:endParaRPr>
          </a:p>
        </p:txBody>
      </p:sp>
      <p:sp>
        <p:nvSpPr>
          <p:cNvPr id="8" name="Rechthoek 7"/>
          <p:cNvSpPr/>
          <p:nvPr userDrawn="1"/>
        </p:nvSpPr>
        <p:spPr>
          <a:xfrm>
            <a:off x="468313" y="746125"/>
            <a:ext cx="790575" cy="1036638"/>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title"/>
          </p:nvPr>
        </p:nvSpPr>
        <p:spPr>
          <a:xfrm>
            <a:off x="267940" y="902182"/>
            <a:ext cx="4324698" cy="726604"/>
          </a:xfrm>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a:xfrm>
            <a:off x="267940" y="1783357"/>
            <a:ext cx="4324698"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afbeelding 7"/>
          <p:cNvSpPr>
            <a:spLocks noGrp="1"/>
          </p:cNvSpPr>
          <p:nvPr>
            <p:ph type="pic" sz="quarter" idx="13"/>
          </p:nvPr>
        </p:nvSpPr>
        <p:spPr>
          <a:xfrm>
            <a:off x="4592638" y="746877"/>
            <a:ext cx="4551362" cy="2781221"/>
          </a:xfrm>
        </p:spPr>
        <p:txBody>
          <a:bodyPr anchor="ctr"/>
          <a:lstStyle>
            <a:lvl1pPr algn="ctr">
              <a:defRPr/>
            </a:lvl1pPr>
          </a:lstStyle>
          <a:p>
            <a:pPr lvl="0"/>
            <a:endParaRPr lang="en-GB" noProof="0"/>
          </a:p>
        </p:txBody>
      </p:sp>
      <p:sp>
        <p:nvSpPr>
          <p:cNvPr id="10" name="Tijdelijke aanduiding voor afbeelding 7"/>
          <p:cNvSpPr>
            <a:spLocks noGrp="1"/>
          </p:cNvSpPr>
          <p:nvPr>
            <p:ph type="pic" sz="quarter" idx="14"/>
          </p:nvPr>
        </p:nvSpPr>
        <p:spPr>
          <a:xfrm>
            <a:off x="4592638" y="3802440"/>
            <a:ext cx="4551362" cy="2781221"/>
          </a:xfrm>
        </p:spPr>
        <p:txBody>
          <a:bodyPr anchor="ctr"/>
          <a:lstStyle>
            <a:lvl1pPr algn="ctr">
              <a:defRPr/>
            </a:lvl1pPr>
          </a:lstStyle>
          <a:p>
            <a:pPr lvl="0"/>
            <a:endParaRPr lang="en-GB" noProof="0"/>
          </a:p>
        </p:txBody>
      </p:sp>
      <p:sp>
        <p:nvSpPr>
          <p:cNvPr id="9" name="Tijdelijke aanduiding voor datum 3"/>
          <p:cNvSpPr>
            <a:spLocks noGrp="1"/>
          </p:cNvSpPr>
          <p:nvPr>
            <p:ph type="dt" sz="half" idx="15"/>
          </p:nvPr>
        </p:nvSpPr>
        <p:spPr/>
        <p:txBody>
          <a:bodyPr/>
          <a:lstStyle>
            <a:lvl1pPr>
              <a:defRPr/>
            </a:lvl1pPr>
          </a:lstStyle>
          <a:p>
            <a:pPr>
              <a:defRPr/>
            </a:pPr>
            <a:fld id="{6129436F-E07F-4F7A-B2FF-BEFA2D636C9A}" type="datetime1">
              <a:rPr lang="nl-NL"/>
              <a:pPr>
                <a:defRPr/>
              </a:pPr>
              <a:t>04-12-2015</a:t>
            </a:fld>
            <a:endParaRPr lang="en-GB"/>
          </a:p>
        </p:txBody>
      </p:sp>
      <p:sp>
        <p:nvSpPr>
          <p:cNvPr id="11" name="Tijdelijke aanduiding voor voettekst 4"/>
          <p:cNvSpPr>
            <a:spLocks noGrp="1"/>
          </p:cNvSpPr>
          <p:nvPr>
            <p:ph type="ftr" sz="quarter" idx="16"/>
          </p:nvPr>
        </p:nvSpPr>
        <p:spPr/>
        <p:txBody>
          <a:bodyPr/>
          <a:lstStyle>
            <a:lvl1pPr>
              <a:defRPr/>
            </a:lvl1pPr>
          </a:lstStyle>
          <a:p>
            <a:pPr>
              <a:defRPr/>
            </a:pPr>
            <a:r>
              <a:rPr lang="nl-NL"/>
              <a:t>Bijzonder resistente micro-organismen</a:t>
            </a:r>
            <a:endParaRPr lang="en-GB"/>
          </a:p>
        </p:txBody>
      </p:sp>
      <p:sp>
        <p:nvSpPr>
          <p:cNvPr id="12" name="Tijdelijke aanduiding voor dianummer 5"/>
          <p:cNvSpPr>
            <a:spLocks noGrp="1"/>
          </p:cNvSpPr>
          <p:nvPr>
            <p:ph type="sldNum" sz="quarter" idx="17"/>
          </p:nvPr>
        </p:nvSpPr>
        <p:spPr/>
        <p:txBody>
          <a:bodyPr/>
          <a:lstStyle>
            <a:lvl1pPr>
              <a:defRPr/>
            </a:lvl1pPr>
          </a:lstStyle>
          <a:p>
            <a:pPr>
              <a:defRPr/>
            </a:pPr>
            <a:fld id="{DD289C03-55E5-4B6C-B0A6-C2733C9A11F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één smalle afbeelding">
    <p:spTree>
      <p:nvGrpSpPr>
        <p:cNvPr id="1" name=""/>
        <p:cNvGrpSpPr/>
        <p:nvPr/>
      </p:nvGrpSpPr>
      <p:grpSpPr>
        <a:xfrm>
          <a:off x="0" y="0"/>
          <a:ext cx="0" cy="0"/>
          <a:chOff x="0" y="0"/>
          <a:chExt cx="0" cy="0"/>
        </a:xfrm>
      </p:grpSpPr>
      <p:sp>
        <p:nvSpPr>
          <p:cNvPr id="5" name="Tekstvak 7"/>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één afbeelding</a:t>
            </a:r>
            <a:endParaRPr lang="en-GB" sz="1200" dirty="0">
              <a:solidFill>
                <a:schemeClr val="accent1"/>
              </a:solidFill>
              <a:latin typeface="+mn-lt"/>
              <a:cs typeface="+mn-cs"/>
            </a:endParaRPr>
          </a:p>
        </p:txBody>
      </p:sp>
      <p:sp>
        <p:nvSpPr>
          <p:cNvPr id="2" name="Titel 1"/>
          <p:cNvSpPr>
            <a:spLocks noGrp="1"/>
          </p:cNvSpPr>
          <p:nvPr>
            <p:ph type="title"/>
          </p:nvPr>
        </p:nvSpPr>
        <p:spPr>
          <a:xfrm>
            <a:off x="267940" y="901815"/>
            <a:ext cx="6462338"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267940" y="1783357"/>
            <a:ext cx="6462338"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afbeelding 7"/>
          <p:cNvSpPr>
            <a:spLocks noGrp="1"/>
          </p:cNvSpPr>
          <p:nvPr>
            <p:ph type="pic" sz="quarter" idx="13"/>
          </p:nvPr>
        </p:nvSpPr>
        <p:spPr>
          <a:xfrm>
            <a:off x="6876256" y="746877"/>
            <a:ext cx="2267744" cy="5836784"/>
          </a:xfrm>
        </p:spPr>
        <p:txBody>
          <a:bodyPr anchor="ctr"/>
          <a:lstStyle>
            <a:lvl1pPr algn="ctr">
              <a:defRPr/>
            </a:lvl1pPr>
          </a:lstStyle>
          <a:p>
            <a:pPr lvl="0"/>
            <a:endParaRPr lang="en-GB" noProof="0"/>
          </a:p>
        </p:txBody>
      </p:sp>
      <p:sp>
        <p:nvSpPr>
          <p:cNvPr id="6" name="Tijdelijke aanduiding voor datum 3"/>
          <p:cNvSpPr>
            <a:spLocks noGrp="1"/>
          </p:cNvSpPr>
          <p:nvPr>
            <p:ph type="dt" sz="half" idx="14"/>
          </p:nvPr>
        </p:nvSpPr>
        <p:spPr/>
        <p:txBody>
          <a:bodyPr/>
          <a:lstStyle>
            <a:lvl1pPr>
              <a:defRPr/>
            </a:lvl1pPr>
          </a:lstStyle>
          <a:p>
            <a:pPr>
              <a:defRPr/>
            </a:pPr>
            <a:fld id="{480C9518-9E9C-487E-A0D7-20FFA3E2F47C}" type="datetime1">
              <a:rPr lang="nl-NL"/>
              <a:pPr>
                <a:defRPr/>
              </a:pPr>
              <a:t>04-12-2015</a:t>
            </a:fld>
            <a:endParaRPr lang="en-GB"/>
          </a:p>
        </p:txBody>
      </p:sp>
      <p:sp>
        <p:nvSpPr>
          <p:cNvPr id="8"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9" name="Tijdelijke aanduiding voor dianummer 5"/>
          <p:cNvSpPr>
            <a:spLocks noGrp="1"/>
          </p:cNvSpPr>
          <p:nvPr>
            <p:ph type="sldNum" sz="quarter" idx="16"/>
          </p:nvPr>
        </p:nvSpPr>
        <p:spPr/>
        <p:txBody>
          <a:bodyPr/>
          <a:lstStyle>
            <a:lvl1pPr>
              <a:defRPr/>
            </a:lvl1pPr>
          </a:lstStyle>
          <a:p>
            <a:pPr>
              <a:defRPr/>
            </a:pPr>
            <a:fld id="{88E8E6ED-D95A-4A9C-880D-1952A14C3FED}"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één afbeelding links">
    <p:spTree>
      <p:nvGrpSpPr>
        <p:cNvPr id="1" name=""/>
        <p:cNvGrpSpPr/>
        <p:nvPr/>
      </p:nvGrpSpPr>
      <p:grpSpPr>
        <a:xfrm>
          <a:off x="0" y="0"/>
          <a:ext cx="0" cy="0"/>
          <a:chOff x="0" y="0"/>
          <a:chExt cx="0" cy="0"/>
        </a:xfrm>
      </p:grpSpPr>
      <p:sp>
        <p:nvSpPr>
          <p:cNvPr id="5" name="Tekstvak 7"/>
          <p:cNvSpPr txBox="1"/>
          <p:nvPr userDrawn="1"/>
        </p:nvSpPr>
        <p:spPr>
          <a:xfrm>
            <a:off x="-36513" y="-282575"/>
            <a:ext cx="2663826"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één afbeelding links</a:t>
            </a:r>
            <a:endParaRPr lang="en-GB" sz="1200" dirty="0">
              <a:solidFill>
                <a:schemeClr val="accent1"/>
              </a:solidFill>
              <a:latin typeface="+mn-lt"/>
              <a:cs typeface="+mn-cs"/>
            </a:endParaRPr>
          </a:p>
        </p:txBody>
      </p:sp>
      <p:sp>
        <p:nvSpPr>
          <p:cNvPr id="2" name="Titel 1"/>
          <p:cNvSpPr>
            <a:spLocks noGrp="1"/>
          </p:cNvSpPr>
          <p:nvPr>
            <p:ph type="title"/>
          </p:nvPr>
        </p:nvSpPr>
        <p:spPr>
          <a:xfrm>
            <a:off x="4682108" y="874191"/>
            <a:ext cx="4324698" cy="726604"/>
          </a:xfrm>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682108" y="1783357"/>
            <a:ext cx="4324698"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afbeelding 7"/>
          <p:cNvSpPr>
            <a:spLocks noGrp="1"/>
          </p:cNvSpPr>
          <p:nvPr>
            <p:ph type="pic" sz="quarter" idx="13"/>
          </p:nvPr>
        </p:nvSpPr>
        <p:spPr>
          <a:xfrm>
            <a:off x="-17537" y="746877"/>
            <a:ext cx="4551362" cy="5836784"/>
          </a:xfrm>
        </p:spPr>
        <p:txBody>
          <a:bodyPr anchor="ctr"/>
          <a:lstStyle>
            <a:lvl1pPr algn="ctr">
              <a:defRPr/>
            </a:lvl1pPr>
          </a:lstStyle>
          <a:p>
            <a:pPr lvl="0"/>
            <a:endParaRPr lang="en-GB" noProof="0"/>
          </a:p>
        </p:txBody>
      </p:sp>
      <p:sp>
        <p:nvSpPr>
          <p:cNvPr id="6" name="Tijdelijke aanduiding voor datum 3"/>
          <p:cNvSpPr>
            <a:spLocks noGrp="1"/>
          </p:cNvSpPr>
          <p:nvPr>
            <p:ph type="dt" sz="half" idx="14"/>
          </p:nvPr>
        </p:nvSpPr>
        <p:spPr/>
        <p:txBody>
          <a:bodyPr/>
          <a:lstStyle>
            <a:lvl1pPr>
              <a:defRPr/>
            </a:lvl1pPr>
          </a:lstStyle>
          <a:p>
            <a:pPr>
              <a:defRPr/>
            </a:pPr>
            <a:fld id="{EAB3F601-C21A-494E-9592-87698667F9B0}" type="datetime1">
              <a:rPr lang="nl-NL"/>
              <a:pPr>
                <a:defRPr/>
              </a:pPr>
              <a:t>04-12-2015</a:t>
            </a:fld>
            <a:endParaRPr lang="en-GB"/>
          </a:p>
        </p:txBody>
      </p:sp>
      <p:sp>
        <p:nvSpPr>
          <p:cNvPr id="8"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9" name="Tijdelijke aanduiding voor dianummer 5"/>
          <p:cNvSpPr>
            <a:spLocks noGrp="1"/>
          </p:cNvSpPr>
          <p:nvPr>
            <p:ph type="sldNum" sz="quarter" idx="16"/>
          </p:nvPr>
        </p:nvSpPr>
        <p:spPr/>
        <p:txBody>
          <a:bodyPr/>
          <a:lstStyle>
            <a:lvl1pPr>
              <a:defRPr/>
            </a:lvl1pPr>
          </a:lstStyle>
          <a:p>
            <a:pPr>
              <a:defRPr/>
            </a:pPr>
            <a:fld id="{E5C9DB93-0420-4820-A882-614568A0314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één afbeelding (groot)">
    <p:spTree>
      <p:nvGrpSpPr>
        <p:cNvPr id="1" name=""/>
        <p:cNvGrpSpPr/>
        <p:nvPr/>
      </p:nvGrpSpPr>
      <p:grpSpPr>
        <a:xfrm>
          <a:off x="0" y="0"/>
          <a:ext cx="0" cy="0"/>
          <a:chOff x="0" y="0"/>
          <a:chExt cx="0" cy="0"/>
        </a:xfrm>
      </p:grpSpPr>
      <p:sp>
        <p:nvSpPr>
          <p:cNvPr id="5" name="Tekstvak 7"/>
          <p:cNvSpPr txBox="1"/>
          <p:nvPr userDrawn="1"/>
        </p:nvSpPr>
        <p:spPr>
          <a:xfrm>
            <a:off x="-36513" y="-282575"/>
            <a:ext cx="2592388"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Tekst / één afbeelding (groot)</a:t>
            </a:r>
            <a:endParaRPr lang="en-GB" sz="1200" dirty="0">
              <a:solidFill>
                <a:schemeClr val="accent1"/>
              </a:solidFill>
              <a:latin typeface="+mn-lt"/>
              <a:cs typeface="+mn-cs"/>
            </a:endParaRPr>
          </a:p>
        </p:txBody>
      </p:sp>
      <p:sp>
        <p:nvSpPr>
          <p:cNvPr id="2" name="Titel 1"/>
          <p:cNvSpPr>
            <a:spLocks noGrp="1"/>
          </p:cNvSpPr>
          <p:nvPr>
            <p:ph type="title"/>
          </p:nvPr>
        </p:nvSpPr>
        <p:spPr>
          <a:xfrm>
            <a:off x="267940" y="901815"/>
            <a:ext cx="2791892" cy="726604"/>
          </a:xfrm>
        </p:spPr>
        <p:txBody>
          <a:bodyPr/>
          <a:lstStyle/>
          <a:p>
            <a:r>
              <a:rPr lang="nl-NL" dirty="0" smtClean="0"/>
              <a:t>Klik om de stijl te bewerken</a:t>
            </a:r>
            <a:endParaRPr lang="en-GB" dirty="0"/>
          </a:p>
        </p:txBody>
      </p:sp>
      <p:sp>
        <p:nvSpPr>
          <p:cNvPr id="3" name="Tijdelijke aanduiding voor verticale tekst 2"/>
          <p:cNvSpPr>
            <a:spLocks noGrp="1"/>
          </p:cNvSpPr>
          <p:nvPr>
            <p:ph type="body" orient="vert" idx="1"/>
          </p:nvPr>
        </p:nvSpPr>
        <p:spPr>
          <a:xfrm>
            <a:off x="267940" y="1783357"/>
            <a:ext cx="2780060" cy="4525963"/>
          </a:xfrm>
        </p:spPr>
        <p:txBody>
          <a:bodyPr/>
          <a:lstStyle/>
          <a:p>
            <a:pPr lvl="0"/>
            <a:r>
              <a:rPr lang="nl-NL"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7" name="Tijdelijke aanduiding voor afbeelding 7"/>
          <p:cNvSpPr>
            <a:spLocks noGrp="1"/>
          </p:cNvSpPr>
          <p:nvPr>
            <p:ph type="pic" sz="quarter" idx="13"/>
          </p:nvPr>
        </p:nvSpPr>
        <p:spPr>
          <a:xfrm>
            <a:off x="3048000" y="746877"/>
            <a:ext cx="6096000" cy="5836784"/>
          </a:xfrm>
        </p:spPr>
        <p:txBody>
          <a:bodyPr anchor="ctr"/>
          <a:lstStyle>
            <a:lvl1pPr algn="ctr">
              <a:defRPr/>
            </a:lvl1pPr>
          </a:lstStyle>
          <a:p>
            <a:pPr lvl="0"/>
            <a:endParaRPr lang="en-GB" noProof="0"/>
          </a:p>
        </p:txBody>
      </p:sp>
      <p:sp>
        <p:nvSpPr>
          <p:cNvPr id="6" name="Tijdelijke aanduiding voor datum 3"/>
          <p:cNvSpPr>
            <a:spLocks noGrp="1"/>
          </p:cNvSpPr>
          <p:nvPr>
            <p:ph type="dt" sz="half" idx="14"/>
          </p:nvPr>
        </p:nvSpPr>
        <p:spPr/>
        <p:txBody>
          <a:bodyPr/>
          <a:lstStyle>
            <a:lvl1pPr>
              <a:defRPr/>
            </a:lvl1pPr>
          </a:lstStyle>
          <a:p>
            <a:pPr>
              <a:defRPr/>
            </a:pPr>
            <a:fld id="{5A9302E6-07D0-4B9C-92D1-F406CACBD88E}" type="datetime1">
              <a:rPr lang="nl-NL"/>
              <a:pPr>
                <a:defRPr/>
              </a:pPr>
              <a:t>04-12-2015</a:t>
            </a:fld>
            <a:endParaRPr lang="en-GB"/>
          </a:p>
        </p:txBody>
      </p:sp>
      <p:sp>
        <p:nvSpPr>
          <p:cNvPr id="8"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9" name="Tijdelijke aanduiding voor dianummer 5"/>
          <p:cNvSpPr>
            <a:spLocks noGrp="1"/>
          </p:cNvSpPr>
          <p:nvPr>
            <p:ph type="sldNum" sz="quarter" idx="16"/>
          </p:nvPr>
        </p:nvSpPr>
        <p:spPr/>
        <p:txBody>
          <a:bodyPr/>
          <a:lstStyle>
            <a:lvl1pPr>
              <a:defRPr/>
            </a:lvl1pPr>
          </a:lstStyle>
          <a:p>
            <a:pPr>
              <a:defRPr/>
            </a:pPr>
            <a:fld id="{0BC2B931-9CD4-48E0-A692-ABC00436CF3D}"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4" name="Tekstvak 8"/>
          <p:cNvSpPr txBox="1"/>
          <p:nvPr userDrawn="1"/>
        </p:nvSpPr>
        <p:spPr>
          <a:xfrm>
            <a:off x="-36513" y="-282575"/>
            <a:ext cx="2087563" cy="276225"/>
          </a:xfrm>
          <a:prstGeom prst="rect">
            <a:avLst/>
          </a:prstGeom>
          <a:noFill/>
        </p:spPr>
        <p:txBody>
          <a:bodyPr>
            <a:spAutoFit/>
          </a:bodyPr>
          <a:lstStyle/>
          <a:p>
            <a:pPr fontAlgn="auto">
              <a:spcBef>
                <a:spcPts val="0"/>
              </a:spcBef>
              <a:spcAft>
                <a:spcPts val="0"/>
              </a:spcAft>
              <a:defRPr/>
            </a:pPr>
            <a:r>
              <a:rPr lang="nl-NL" sz="1200" dirty="0">
                <a:solidFill>
                  <a:schemeClr val="accent1"/>
                </a:solidFill>
                <a:latin typeface="+mn-lt"/>
                <a:cs typeface="+mn-cs"/>
              </a:rPr>
              <a:t>Alleen afbeelding</a:t>
            </a:r>
            <a:endParaRPr lang="en-GB" sz="1200" dirty="0">
              <a:solidFill>
                <a:schemeClr val="accent1"/>
              </a:solidFill>
              <a:latin typeface="+mn-lt"/>
              <a:cs typeface="+mn-cs"/>
            </a:endParaRPr>
          </a:p>
        </p:txBody>
      </p:sp>
      <p:sp>
        <p:nvSpPr>
          <p:cNvPr id="7" name="Tijdelijke aanduiding voor afbeelding 7"/>
          <p:cNvSpPr>
            <a:spLocks noGrp="1"/>
          </p:cNvSpPr>
          <p:nvPr>
            <p:ph type="pic" sz="quarter" idx="13"/>
          </p:nvPr>
        </p:nvSpPr>
        <p:spPr>
          <a:xfrm>
            <a:off x="0" y="746877"/>
            <a:ext cx="9144000" cy="5836784"/>
          </a:xfrm>
        </p:spPr>
        <p:txBody>
          <a:bodyPr anchor="ctr"/>
          <a:lstStyle>
            <a:lvl1pPr algn="ctr">
              <a:defRPr/>
            </a:lvl1pPr>
          </a:lstStyle>
          <a:p>
            <a:pPr lvl="0"/>
            <a:endParaRPr lang="en-GB" noProof="0"/>
          </a:p>
        </p:txBody>
      </p:sp>
      <p:sp>
        <p:nvSpPr>
          <p:cNvPr id="8" name="Titel 1"/>
          <p:cNvSpPr>
            <a:spLocks noGrp="1"/>
          </p:cNvSpPr>
          <p:nvPr>
            <p:ph type="title"/>
          </p:nvPr>
        </p:nvSpPr>
        <p:spPr>
          <a:xfrm>
            <a:off x="267940" y="874191"/>
            <a:ext cx="8229600" cy="726604"/>
          </a:xfrm>
        </p:spPr>
        <p:txBody>
          <a:bodyPr/>
          <a:lstStyle/>
          <a:p>
            <a:r>
              <a:rPr lang="nl-NL" smtClean="0"/>
              <a:t>Klik om de stijl te bewerken</a:t>
            </a:r>
            <a:endParaRPr lang="en-GB"/>
          </a:p>
        </p:txBody>
      </p:sp>
      <p:sp>
        <p:nvSpPr>
          <p:cNvPr id="5" name="Tijdelijke aanduiding voor datum 3"/>
          <p:cNvSpPr>
            <a:spLocks noGrp="1"/>
          </p:cNvSpPr>
          <p:nvPr>
            <p:ph type="dt" sz="half" idx="14"/>
          </p:nvPr>
        </p:nvSpPr>
        <p:spPr/>
        <p:txBody>
          <a:bodyPr/>
          <a:lstStyle>
            <a:lvl1pPr>
              <a:defRPr/>
            </a:lvl1pPr>
          </a:lstStyle>
          <a:p>
            <a:pPr>
              <a:defRPr/>
            </a:pPr>
            <a:fld id="{F9871ED4-74FE-4BE1-8BB7-AFA72107FEB7}" type="datetime1">
              <a:rPr lang="nl-NL"/>
              <a:pPr>
                <a:defRPr/>
              </a:pPr>
              <a:t>04-12-2015</a:t>
            </a:fld>
            <a:endParaRPr lang="en-GB"/>
          </a:p>
        </p:txBody>
      </p:sp>
      <p:sp>
        <p:nvSpPr>
          <p:cNvPr id="6" name="Tijdelijke aanduiding voor voettekst 4"/>
          <p:cNvSpPr>
            <a:spLocks noGrp="1"/>
          </p:cNvSpPr>
          <p:nvPr>
            <p:ph type="ftr" sz="quarter" idx="15"/>
          </p:nvPr>
        </p:nvSpPr>
        <p:spPr/>
        <p:txBody>
          <a:bodyPr/>
          <a:lstStyle>
            <a:lvl1pPr>
              <a:defRPr/>
            </a:lvl1pPr>
          </a:lstStyle>
          <a:p>
            <a:pPr>
              <a:defRPr/>
            </a:pPr>
            <a:r>
              <a:rPr lang="nl-NL"/>
              <a:t>Bijzonder resistente micro-organismen</a:t>
            </a:r>
            <a:endParaRPr lang="en-GB"/>
          </a:p>
        </p:txBody>
      </p:sp>
      <p:sp>
        <p:nvSpPr>
          <p:cNvPr id="9" name="Tijdelijke aanduiding voor dianummer 5"/>
          <p:cNvSpPr>
            <a:spLocks noGrp="1"/>
          </p:cNvSpPr>
          <p:nvPr>
            <p:ph type="sldNum" sz="quarter" idx="16"/>
          </p:nvPr>
        </p:nvSpPr>
        <p:spPr/>
        <p:txBody>
          <a:bodyPr/>
          <a:lstStyle>
            <a:lvl1pPr>
              <a:defRPr/>
            </a:lvl1pPr>
          </a:lstStyle>
          <a:p>
            <a:pPr>
              <a:defRPr/>
            </a:pPr>
            <a:fld id="{BA2F68CE-B865-4373-A37E-EC41F81A07FE}" type="slidenum">
              <a:rPr lang="en-GB"/>
              <a:pPr>
                <a:defRPr/>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6583363"/>
            <a:ext cx="9144000" cy="274637"/>
          </a:xfrm>
          <a:prstGeom prst="rect">
            <a:avLst/>
          </a:prstGeom>
          <a:solidFill>
            <a:srgbClr val="4F81BD"/>
          </a:solidFill>
          <a:ln>
            <a:noFill/>
          </a:ln>
          <a:extLst/>
        </p:spPr>
        <p:txBody>
          <a:bodyPr wrap="none" anchor="ctr"/>
          <a:lstStyle/>
          <a:p>
            <a:pPr algn="ctr" fontAlgn="auto">
              <a:spcBef>
                <a:spcPts val="0"/>
              </a:spcBef>
              <a:spcAft>
                <a:spcPts val="0"/>
              </a:spcAft>
              <a:defRPr/>
            </a:pPr>
            <a:endParaRPr lang="en-GB" kern="0">
              <a:solidFill>
                <a:prstClr val="black"/>
              </a:solidFill>
              <a:latin typeface="Verdana" pitchFamily="34" charset="0"/>
            </a:endParaRPr>
          </a:p>
        </p:txBody>
      </p:sp>
      <p:sp>
        <p:nvSpPr>
          <p:cNvPr id="1027" name="Tijdelijke aanduiding voor titel 1"/>
          <p:cNvSpPr>
            <a:spLocks noGrp="1"/>
          </p:cNvSpPr>
          <p:nvPr>
            <p:ph type="title"/>
          </p:nvPr>
        </p:nvSpPr>
        <p:spPr bwMode="auto">
          <a:xfrm>
            <a:off x="268288" y="901700"/>
            <a:ext cx="8229600"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GB" smtClean="0"/>
          </a:p>
        </p:txBody>
      </p:sp>
      <p:sp>
        <p:nvSpPr>
          <p:cNvPr id="3" name="Tijdelijke aanduiding voor tekst 2"/>
          <p:cNvSpPr>
            <a:spLocks noGrp="1"/>
          </p:cNvSpPr>
          <p:nvPr>
            <p:ph type="body" idx="1"/>
          </p:nvPr>
        </p:nvSpPr>
        <p:spPr>
          <a:xfrm>
            <a:off x="268288" y="1782763"/>
            <a:ext cx="8229600" cy="4525962"/>
          </a:xfrm>
          <a:prstGeom prst="rect">
            <a:avLst/>
          </a:prstGeom>
        </p:spPr>
        <p:txBody>
          <a:bodyPr vert="horz" lIns="91440" tIns="45720" rIns="9144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5"/>
            <a:r>
              <a:rPr lang="nl-NL" dirty="0" smtClean="0"/>
              <a:t>Zesde niveau</a:t>
            </a:r>
            <a:endParaRPr lang="en-GB" dirty="0"/>
          </a:p>
        </p:txBody>
      </p:sp>
      <p:sp>
        <p:nvSpPr>
          <p:cNvPr id="4" name="Tijdelijke aanduiding voor datum 3"/>
          <p:cNvSpPr>
            <a:spLocks noGrp="1"/>
          </p:cNvSpPr>
          <p:nvPr>
            <p:ph type="dt" sz="half" idx="2"/>
          </p:nvPr>
        </p:nvSpPr>
        <p:spPr>
          <a:xfrm>
            <a:off x="287338" y="6583363"/>
            <a:ext cx="2133600" cy="276225"/>
          </a:xfrm>
          <a:prstGeom prst="rect">
            <a:avLst/>
          </a:prstGeom>
        </p:spPr>
        <p:txBody>
          <a:bodyPr vert="horz" lIns="91440" tIns="45720" rIns="91440" bIns="45720" rtlCol="0" anchor="ctr"/>
          <a:lstStyle>
            <a:lvl1pPr algn="l" fontAlgn="auto">
              <a:spcBef>
                <a:spcPts val="0"/>
              </a:spcBef>
              <a:spcAft>
                <a:spcPts val="0"/>
              </a:spcAft>
              <a:defRPr sz="1000" b="0" smtClean="0">
                <a:solidFill>
                  <a:schemeClr val="bg1"/>
                </a:solidFill>
                <a:effectLst/>
                <a:latin typeface="+mn-lt"/>
                <a:cs typeface="+mn-cs"/>
              </a:defRPr>
            </a:lvl1pPr>
          </a:lstStyle>
          <a:p>
            <a:pPr>
              <a:defRPr/>
            </a:pPr>
            <a:fld id="{4742105F-D641-49F1-A16F-CBDDAF1D60E8}" type="datetime1">
              <a:rPr lang="nl-NL"/>
              <a:pPr>
                <a:defRPr/>
              </a:pPr>
              <a:t>04-12-2015</a:t>
            </a:fld>
            <a:endParaRPr lang="en-GB"/>
          </a:p>
        </p:txBody>
      </p:sp>
      <p:sp>
        <p:nvSpPr>
          <p:cNvPr id="5" name="Tijdelijke aanduiding voor voettekst 4"/>
          <p:cNvSpPr>
            <a:spLocks noGrp="1"/>
          </p:cNvSpPr>
          <p:nvPr>
            <p:ph type="ftr" sz="quarter" idx="3"/>
          </p:nvPr>
        </p:nvSpPr>
        <p:spPr>
          <a:xfrm>
            <a:off x="3124200" y="6583363"/>
            <a:ext cx="2895600" cy="276225"/>
          </a:xfrm>
          <a:prstGeom prst="rect">
            <a:avLst/>
          </a:prstGeom>
        </p:spPr>
        <p:txBody>
          <a:bodyPr vert="horz" lIns="91440" tIns="45720" rIns="91440" bIns="45720" rtlCol="0" anchor="ctr"/>
          <a:lstStyle>
            <a:lvl1pPr algn="ctr" fontAlgn="auto">
              <a:spcBef>
                <a:spcPts val="0"/>
              </a:spcBef>
              <a:spcAft>
                <a:spcPts val="0"/>
              </a:spcAft>
              <a:defRPr sz="1000" b="0" smtClean="0">
                <a:solidFill>
                  <a:schemeClr val="bg1"/>
                </a:solidFill>
                <a:effectLst/>
                <a:latin typeface="+mn-lt"/>
                <a:cs typeface="+mn-cs"/>
              </a:defRPr>
            </a:lvl1pPr>
          </a:lstStyle>
          <a:p>
            <a:pPr>
              <a:defRPr/>
            </a:pPr>
            <a:r>
              <a:rPr lang="nl-NL"/>
              <a:t>Bijzonder resistente micro-organismen</a:t>
            </a:r>
            <a:endParaRPr lang="en-GB"/>
          </a:p>
        </p:txBody>
      </p:sp>
      <p:sp>
        <p:nvSpPr>
          <p:cNvPr id="6" name="Tijdelijke aanduiding voor dianummer 5"/>
          <p:cNvSpPr>
            <a:spLocks noGrp="1"/>
          </p:cNvSpPr>
          <p:nvPr>
            <p:ph type="sldNum" sz="quarter" idx="4"/>
          </p:nvPr>
        </p:nvSpPr>
        <p:spPr>
          <a:xfrm>
            <a:off x="6731000" y="6583363"/>
            <a:ext cx="2133600" cy="276225"/>
          </a:xfrm>
          <a:prstGeom prst="rect">
            <a:avLst/>
          </a:prstGeom>
        </p:spPr>
        <p:txBody>
          <a:bodyPr vert="horz" lIns="91440" tIns="45720" rIns="91440" bIns="45720" rtlCol="0" anchor="ctr"/>
          <a:lstStyle>
            <a:lvl1pPr algn="r" fontAlgn="auto">
              <a:spcBef>
                <a:spcPts val="0"/>
              </a:spcBef>
              <a:spcAft>
                <a:spcPts val="0"/>
              </a:spcAft>
              <a:defRPr sz="1000" b="0" smtClean="0">
                <a:solidFill>
                  <a:schemeClr val="bg1"/>
                </a:solidFill>
                <a:effectLst/>
                <a:latin typeface="+mn-lt"/>
                <a:cs typeface="+mn-cs"/>
              </a:defRPr>
            </a:lvl1pPr>
          </a:lstStyle>
          <a:p>
            <a:pPr>
              <a:defRPr/>
            </a:pPr>
            <a:fld id="{12B3BD75-0E0E-4978-BB90-D274E25DEB6D}" type="slidenum">
              <a:rPr lang="en-GB"/>
              <a:pPr>
                <a:defRPr/>
              </a:pPr>
              <a:t>‹#›</a:t>
            </a:fld>
            <a:endParaRPr lang="en-GB"/>
          </a:p>
        </p:txBody>
      </p:sp>
      <p:sp>
        <p:nvSpPr>
          <p:cNvPr id="7" name="Rechthoek 6"/>
          <p:cNvSpPr/>
          <p:nvPr/>
        </p:nvSpPr>
        <p:spPr>
          <a:xfrm>
            <a:off x="0" y="0"/>
            <a:ext cx="9144000" cy="746125"/>
          </a:xfrm>
          <a:prstGeom prst="rect">
            <a:avLst/>
          </a:prstGeom>
          <a:solidFill>
            <a:srgbClr val="4F81BD"/>
          </a:solidFill>
          <a:ln>
            <a:noFill/>
          </a:ln>
          <a:extLst/>
        </p:spPr>
        <p:txBody>
          <a:bodyPr wrap="none" anchor="ctr"/>
          <a:lstStyle/>
          <a:p>
            <a:pPr algn="ctr" fontAlgn="auto">
              <a:spcBef>
                <a:spcPts val="0"/>
              </a:spcBef>
              <a:spcAft>
                <a:spcPts val="0"/>
              </a:spcAft>
              <a:defRPr/>
            </a:pPr>
            <a:endParaRPr lang="en-GB" kern="0">
              <a:solidFill>
                <a:prstClr val="black"/>
              </a:solidFill>
              <a:latin typeface="Verdana" pitchFamily="34" charset="0"/>
            </a:endParaRPr>
          </a:p>
        </p:txBody>
      </p:sp>
      <p:pic>
        <p:nvPicPr>
          <p:cNvPr id="1033"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410075" y="6350"/>
            <a:ext cx="323850" cy="647700"/>
          </a:xfrm>
          <a:prstGeom prst="rect">
            <a:avLst/>
          </a:prstGeom>
          <a:noFill/>
          <a:ln w="9525">
            <a:noFill/>
            <a:miter lim="800000"/>
            <a:headEnd/>
            <a:tailEnd/>
          </a:ln>
        </p:spPr>
      </p:pic>
      <p:sp>
        <p:nvSpPr>
          <p:cNvPr id="8" name="Kader 7" hidden="1"/>
          <p:cNvSpPr/>
          <p:nvPr/>
        </p:nvSpPr>
        <p:spPr>
          <a:xfrm>
            <a:off x="0" y="746125"/>
            <a:ext cx="9144000" cy="5837238"/>
          </a:xfrm>
          <a:prstGeom prst="frame">
            <a:avLst>
              <a:gd name="adj1" fmla="val 62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63" r:id="rId11"/>
    <p:sldLayoutId id="2147483676" r:id="rId12"/>
    <p:sldLayoutId id="2147483662" r:id="rId13"/>
  </p:sldLayoutIdLst>
  <p:timing>
    <p:tnLst>
      <p:par>
        <p:cTn id="1" dur="indefinite" restart="never" nodeType="tmRoot"/>
      </p:par>
    </p:tnLst>
  </p:timing>
  <p:hf sldNum="0" hdr="0" dt="0"/>
  <p:txStyles>
    <p:titleStyle>
      <a:lvl1pPr algn="l" rtl="0" fontAlgn="base">
        <a:spcBef>
          <a:spcPct val="0"/>
        </a:spcBef>
        <a:spcAft>
          <a:spcPct val="0"/>
        </a:spcAft>
        <a:defRPr sz="2400" kern="1200">
          <a:solidFill>
            <a:schemeClr val="accent1"/>
          </a:solidFill>
          <a:latin typeface="+mj-lt"/>
          <a:ea typeface="+mj-ea"/>
          <a:cs typeface="+mj-cs"/>
        </a:defRPr>
      </a:lvl1pPr>
      <a:lvl2pPr algn="l" rtl="0" fontAlgn="base">
        <a:spcBef>
          <a:spcPct val="0"/>
        </a:spcBef>
        <a:spcAft>
          <a:spcPct val="0"/>
        </a:spcAft>
        <a:defRPr sz="2400">
          <a:solidFill>
            <a:schemeClr val="accent1"/>
          </a:solidFill>
          <a:latin typeface="Verdana" pitchFamily="34" charset="0"/>
        </a:defRPr>
      </a:lvl2pPr>
      <a:lvl3pPr algn="l" rtl="0" fontAlgn="base">
        <a:spcBef>
          <a:spcPct val="0"/>
        </a:spcBef>
        <a:spcAft>
          <a:spcPct val="0"/>
        </a:spcAft>
        <a:defRPr sz="2400">
          <a:solidFill>
            <a:schemeClr val="accent1"/>
          </a:solidFill>
          <a:latin typeface="Verdana" pitchFamily="34" charset="0"/>
        </a:defRPr>
      </a:lvl3pPr>
      <a:lvl4pPr algn="l" rtl="0" fontAlgn="base">
        <a:spcBef>
          <a:spcPct val="0"/>
        </a:spcBef>
        <a:spcAft>
          <a:spcPct val="0"/>
        </a:spcAft>
        <a:defRPr sz="2400">
          <a:solidFill>
            <a:schemeClr val="accent1"/>
          </a:solidFill>
          <a:latin typeface="Verdana" pitchFamily="34" charset="0"/>
        </a:defRPr>
      </a:lvl4pPr>
      <a:lvl5pPr algn="l" rtl="0" fontAlgn="base">
        <a:spcBef>
          <a:spcPct val="0"/>
        </a:spcBef>
        <a:spcAft>
          <a:spcPct val="0"/>
        </a:spcAft>
        <a:defRPr sz="2400">
          <a:solidFill>
            <a:schemeClr val="accent1"/>
          </a:solidFill>
          <a:latin typeface="Verdana" pitchFamily="34" charset="0"/>
        </a:defRPr>
      </a:lvl5pPr>
      <a:lvl6pPr marL="457200" algn="l" rtl="0" fontAlgn="base">
        <a:spcBef>
          <a:spcPct val="0"/>
        </a:spcBef>
        <a:spcAft>
          <a:spcPct val="0"/>
        </a:spcAft>
        <a:defRPr sz="2400">
          <a:solidFill>
            <a:schemeClr val="accent1"/>
          </a:solidFill>
          <a:latin typeface="Verdana" pitchFamily="34" charset="0"/>
        </a:defRPr>
      </a:lvl6pPr>
      <a:lvl7pPr marL="914400" algn="l" rtl="0" fontAlgn="base">
        <a:spcBef>
          <a:spcPct val="0"/>
        </a:spcBef>
        <a:spcAft>
          <a:spcPct val="0"/>
        </a:spcAft>
        <a:defRPr sz="2400">
          <a:solidFill>
            <a:schemeClr val="accent1"/>
          </a:solidFill>
          <a:latin typeface="Verdana" pitchFamily="34" charset="0"/>
        </a:defRPr>
      </a:lvl7pPr>
      <a:lvl8pPr marL="1371600" algn="l" rtl="0" fontAlgn="base">
        <a:spcBef>
          <a:spcPct val="0"/>
        </a:spcBef>
        <a:spcAft>
          <a:spcPct val="0"/>
        </a:spcAft>
        <a:defRPr sz="2400">
          <a:solidFill>
            <a:schemeClr val="accent1"/>
          </a:solidFill>
          <a:latin typeface="Verdana" pitchFamily="34" charset="0"/>
        </a:defRPr>
      </a:lvl8pPr>
      <a:lvl9pPr marL="1828800" algn="l" rtl="0" fontAlgn="base">
        <a:spcBef>
          <a:spcPct val="0"/>
        </a:spcBef>
        <a:spcAft>
          <a:spcPct val="0"/>
        </a:spcAft>
        <a:defRPr sz="2400">
          <a:solidFill>
            <a:schemeClr val="accent1"/>
          </a:solidFill>
          <a:latin typeface="Verdana" pitchFamily="34" charset="0"/>
        </a:defRPr>
      </a:lvl9pPr>
    </p:titleStyle>
    <p:bodyStyle>
      <a:lvl1pPr algn="l" rtl="0" fontAlgn="base">
        <a:lnSpc>
          <a:spcPts val="2000"/>
        </a:lnSpc>
        <a:spcBef>
          <a:spcPts val="600"/>
        </a:spcBef>
        <a:spcAft>
          <a:spcPts val="600"/>
        </a:spcAft>
        <a:buClr>
          <a:schemeClr val="accent1"/>
        </a:buClr>
        <a:buFont typeface="Wingdings" pitchFamily="2" charset="2"/>
        <a:defRPr sz="1600" b="1" kern="1200">
          <a:solidFill>
            <a:schemeClr val="accent1"/>
          </a:solidFill>
          <a:latin typeface="+mn-lt"/>
          <a:ea typeface="+mn-ea"/>
          <a:cs typeface="+mn-cs"/>
        </a:defRPr>
      </a:lvl1pPr>
      <a:lvl2pPr marL="180975" indent="-180975" algn="l" rtl="0" fontAlgn="base">
        <a:lnSpc>
          <a:spcPts val="2000"/>
        </a:lnSpc>
        <a:spcBef>
          <a:spcPts val="600"/>
        </a:spcBef>
        <a:spcAft>
          <a:spcPts val="600"/>
        </a:spcAft>
        <a:buClr>
          <a:schemeClr val="accent1"/>
        </a:buClr>
        <a:buFont typeface="Wingdings" pitchFamily="2" charset="2"/>
        <a:buChar char="§"/>
        <a:defRPr sz="1600" kern="1200">
          <a:solidFill>
            <a:srgbClr val="3C3931"/>
          </a:solidFill>
          <a:latin typeface="+mn-lt"/>
          <a:ea typeface="+mn-ea"/>
          <a:cs typeface="+mn-cs"/>
        </a:defRPr>
      </a:lvl2pPr>
      <a:lvl3pPr marL="446088" indent="-265113" algn="l" rtl="0" fontAlgn="base">
        <a:lnSpc>
          <a:spcPts val="2000"/>
        </a:lnSpc>
        <a:spcBef>
          <a:spcPts val="600"/>
        </a:spcBef>
        <a:spcAft>
          <a:spcPts val="600"/>
        </a:spcAft>
        <a:buClr>
          <a:schemeClr val="accent1"/>
        </a:buClr>
        <a:buFont typeface="Wingdings" pitchFamily="2" charset="2"/>
        <a:buChar char="§"/>
        <a:defRPr sz="1600" kern="1200">
          <a:solidFill>
            <a:srgbClr val="3C3931"/>
          </a:solidFill>
          <a:latin typeface="+mn-lt"/>
          <a:ea typeface="+mn-ea"/>
          <a:cs typeface="+mn-cs"/>
        </a:defRPr>
      </a:lvl3pPr>
      <a:lvl4pPr marL="628650" indent="-273050" algn="l" rtl="0" fontAlgn="base">
        <a:lnSpc>
          <a:spcPts val="2000"/>
        </a:lnSpc>
        <a:spcBef>
          <a:spcPts val="600"/>
        </a:spcBef>
        <a:spcAft>
          <a:spcPts val="600"/>
        </a:spcAft>
        <a:buClr>
          <a:schemeClr val="accent1"/>
        </a:buClr>
        <a:buFont typeface="Wingdings" pitchFamily="2" charset="2"/>
        <a:buChar char="§"/>
        <a:defRPr sz="1600" kern="1200">
          <a:solidFill>
            <a:srgbClr val="3C3931"/>
          </a:solidFill>
          <a:latin typeface="+mn-lt"/>
          <a:ea typeface="+mn-ea"/>
          <a:cs typeface="+mn-cs"/>
        </a:defRPr>
      </a:lvl4pPr>
      <a:lvl5pPr algn="l" rtl="0" fontAlgn="base">
        <a:lnSpc>
          <a:spcPts val="2000"/>
        </a:lnSpc>
        <a:spcBef>
          <a:spcPts val="600"/>
        </a:spcBef>
        <a:spcAft>
          <a:spcPts val="600"/>
        </a:spcAft>
        <a:buClr>
          <a:schemeClr val="accent1"/>
        </a:buClr>
        <a:buFont typeface="Wingdings" pitchFamily="2" charset="2"/>
        <a:defRPr sz="1600" i="1" kern="1200">
          <a:solidFill>
            <a:srgbClr val="3C3931"/>
          </a:solidFill>
          <a:latin typeface="+mn-lt"/>
          <a:ea typeface="+mn-ea"/>
          <a:cs typeface="+mn-cs"/>
        </a:defRPr>
      </a:lvl5pPr>
      <a:lvl6pPr marL="0" indent="0" algn="l" defTabSz="914400" rtl="0" eaLnBrk="1" latinLnBrk="0" hangingPunct="1">
        <a:spcBef>
          <a:spcPct val="20000"/>
        </a:spcBef>
        <a:buFont typeface="Arial" pitchFamily="34" charset="0"/>
        <a:buNone/>
        <a:defRPr sz="1600" kern="1200">
          <a:solidFill>
            <a:schemeClr val="accent5"/>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toolkits.loketgezondleven.nl/" TargetMode="External"/><Relationship Id="rId5" Type="http://schemas.openxmlformats.org/officeDocument/2006/relationships/hyperlink" Target="http://www.wip.nl/"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rivm.nl/Documenten_en_publicaties/Professioneel_Praktisch/Richtlijnen/Infectieziekten/LCI_richtlijnen/LCI_richtlijn_BRMO" TargetMode="External"/><Relationship Id="rId13" Type="http://schemas.openxmlformats.org/officeDocument/2006/relationships/hyperlink" Target="http://www.rivm.nl/dsresource?objectid=rivmp:46536&amp;type=org&amp;disposition=inline&amp;ns_nc=1" TargetMode="External"/><Relationship Id="rId3" Type="http://schemas.openxmlformats.org/officeDocument/2006/relationships/hyperlink" Target="http://www.rivm.nl/dsresource?objectid=rivmp:46410&amp;type=org&amp;disposition=inline&amp;ns_nc=1" TargetMode="External"/><Relationship Id="rId7" Type="http://schemas.openxmlformats.org/officeDocument/2006/relationships/hyperlink" Target="http://www.rivm.nl/dsresource?objectid=rivmp:260542&amp;type=org&amp;disposition=inline&amp;ns_nc=1" TargetMode="External"/><Relationship Id="rId12" Type="http://schemas.openxmlformats.org/officeDocument/2006/relationships/hyperlink" Target="http://www.rivm.nl/dsresource?objectid=rivmp:260523&amp;type=org&amp;disposition=inline&amp;ns_nc=1" TargetMode="External"/><Relationship Id="rId17" Type="http://schemas.openxmlformats.org/officeDocument/2006/relationships/hyperlink" Target="http://www.rivm.nl/dsresource?objectid=rivmp:215784&amp;type=org&amp;disposition=inline&amp;ns_nc=1" TargetMode="External"/><Relationship Id="rId2" Type="http://schemas.openxmlformats.org/officeDocument/2006/relationships/hyperlink" Target="http://www.rivm.nl/dsresource?objectid=rivmp:46603&amp;type=org&amp;disposition=inline&amp;ns_nc=1" TargetMode="External"/><Relationship Id="rId16" Type="http://schemas.openxmlformats.org/officeDocument/2006/relationships/hyperlink" Target="http://www.rivm.nl/dsresource?objectid=rivmp:267903&amp;type=org&amp;disposition=inline&amp;ns_nc=1" TargetMode="External"/><Relationship Id="rId1" Type="http://schemas.openxmlformats.org/officeDocument/2006/relationships/slideLayout" Target="../slideLayouts/slideLayout6.xml"/><Relationship Id="rId6" Type="http://schemas.openxmlformats.org/officeDocument/2006/relationships/hyperlink" Target="http://www.rivm.nl/dsresource?objectid=rivmp:261540&amp;type=org&amp;disposition=inline&amp;ns_nc=1" TargetMode="External"/><Relationship Id="rId11" Type="http://schemas.openxmlformats.org/officeDocument/2006/relationships/hyperlink" Target="http://www.rivm.nl/dsresource?objectid=rivmp:183960&amp;type=org&amp;disposition=inline&amp;ns_nc=1" TargetMode="External"/><Relationship Id="rId5" Type="http://schemas.openxmlformats.org/officeDocument/2006/relationships/hyperlink" Target="http://www.rivm.nl/dsresource?objectid=rivmp:260544&amp;type=org&amp;disposition=inline&amp;ns_nc=1" TargetMode="External"/><Relationship Id="rId15" Type="http://schemas.openxmlformats.org/officeDocument/2006/relationships/hyperlink" Target="http://www.rivm.nl/dsresource?objectid=rivmp:267908&amp;type=org&amp;disposition=inline&amp;ns_nc=1" TargetMode="External"/><Relationship Id="rId10" Type="http://schemas.openxmlformats.org/officeDocument/2006/relationships/hyperlink" Target="http://www.rivm.nl/Documenten_en_publicaties/Professioneel_Praktisch/Richtlijnen/Infectieziekten/LCI_richtlijnen/LCI_richtlijn_Staphylococcus_aureus_infecties_inclusief_MRSA" TargetMode="External"/><Relationship Id="rId4" Type="http://schemas.openxmlformats.org/officeDocument/2006/relationships/hyperlink" Target="http://www.rivm.nl/dsresource?objectid=rivmp:260543&amp;type=org&amp;disposition=inline&amp;ns_nc=1" TargetMode="External"/><Relationship Id="rId9" Type="http://schemas.openxmlformats.org/officeDocument/2006/relationships/hyperlink" Target="http://www.rivm.nl/dsresource?objectid=rivmp:46586&amp;type=org&amp;disposition=inline&amp;ns_nc=1" TargetMode="External"/><Relationship Id="rId14" Type="http://schemas.openxmlformats.org/officeDocument/2006/relationships/hyperlink" Target="http://www.rivm.nl/dsresource?objectid=rivmp:58024&amp;type=org&amp;disposition=inline&amp;ns_nc=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rivm.nl/Documenten_en_publicaties/Algemeen_Actueel/Multimedia/Infectieziekten/Animatie_Hoe_ontstaat_resistentie_tegen_antibiotica/Download/Animatie_Hoe_ontstaat_resistentie_tegen_antibiotic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sp>
        <p:nvSpPr>
          <p:cNvPr id="4" name="Picture Placeholder 3"/>
          <p:cNvSpPr>
            <a:spLocks noGrp="1"/>
          </p:cNvSpPr>
          <p:nvPr>
            <p:ph type="pic" sz="quarter" idx="13"/>
          </p:nvPr>
        </p:nvSpPr>
        <p:spPr/>
      </p:sp>
      <p:sp>
        <p:nvSpPr>
          <p:cNvPr id="5" name="Footer Placeholder 4"/>
          <p:cNvSpPr>
            <a:spLocks noGrp="1"/>
          </p:cNvSpPr>
          <p:nvPr>
            <p:ph type="ftr" sz="quarter" idx="15"/>
          </p:nvPr>
        </p:nvSpPr>
        <p:spPr/>
        <p:txBody>
          <a:bodyPr/>
          <a:lstStyle/>
          <a:p>
            <a:pPr>
              <a:defRPr/>
            </a:pPr>
            <a:r>
              <a:rPr lang="nl-NL" smtClean="0"/>
              <a:t>Bijzonder resistente micro-organismen</a:t>
            </a:r>
            <a:endParaRPr lang="en-GB"/>
          </a:p>
        </p:txBody>
      </p:sp>
      <p:sp>
        <p:nvSpPr>
          <p:cNvPr id="7" name="Rechthoek 8"/>
          <p:cNvSpPr/>
          <p:nvPr/>
        </p:nvSpPr>
        <p:spPr>
          <a:xfrm>
            <a:off x="4572000" y="0"/>
            <a:ext cx="4572000" cy="6858000"/>
          </a:xfrm>
          <a:prstGeom prst="rect">
            <a:avLst/>
          </a:prstGeom>
          <a:solidFill>
            <a:srgbClr val="4F81BD"/>
          </a:solidFill>
          <a:ln>
            <a:noFill/>
          </a:ln>
          <a:extLst/>
        </p:spPr>
        <p:txBody>
          <a:bodyPr wrap="none" anchor="ctr"/>
          <a:lstStyle/>
          <a:p>
            <a:pPr algn="ctr" fontAlgn="auto">
              <a:spcBef>
                <a:spcPts val="0"/>
              </a:spcBef>
              <a:spcAft>
                <a:spcPts val="0"/>
              </a:spcAft>
              <a:defRPr/>
            </a:pPr>
            <a:endParaRPr lang="en-GB" kern="0">
              <a:solidFill>
                <a:prstClr val="black"/>
              </a:solidFill>
              <a:latin typeface="Verdana" pitchFamily="34" charset="0"/>
            </a:endParaRPr>
          </a:p>
        </p:txBody>
      </p:sp>
      <p:pic>
        <p:nvPicPr>
          <p:cNvPr id="9" name="sLogo" descr="tmp5684"/>
          <p:cNvPicPr>
            <a:picLocks noChangeAspect="1" noChangeArrowheads="1"/>
          </p:cNvPicPr>
          <p:nvPr/>
        </p:nvPicPr>
        <p:blipFill>
          <a:blip r:embed="rId2"/>
          <a:srcRect l="53937"/>
          <a:stretch>
            <a:fillRect/>
          </a:stretch>
        </p:blipFill>
        <p:spPr bwMode="auto">
          <a:xfrm>
            <a:off x="4932363" y="-12700"/>
            <a:ext cx="4211637" cy="2003425"/>
          </a:xfrm>
          <a:prstGeom prst="rect">
            <a:avLst/>
          </a:prstGeom>
          <a:noFill/>
          <a:ln w="9525">
            <a:noFill/>
            <a:miter lim="800000"/>
            <a:headEnd/>
            <a:tailEnd/>
          </a:ln>
        </p:spPr>
      </p:pic>
      <p:sp>
        <p:nvSpPr>
          <p:cNvPr id="10" name="Titel 1"/>
          <p:cNvSpPr txBox="1">
            <a:spLocks/>
          </p:cNvSpPr>
          <p:nvPr/>
        </p:nvSpPr>
        <p:spPr bwMode="auto">
          <a:xfrm>
            <a:off x="4932363" y="2967038"/>
            <a:ext cx="3754437" cy="1470025"/>
          </a:xfrm>
          <a:prstGeom prst="rect">
            <a:avLst/>
          </a:prstGeom>
          <a:noFill/>
          <a:ln w="9525">
            <a:noFill/>
            <a:miter lim="800000"/>
            <a:headEnd/>
            <a:tailEnd/>
          </a:ln>
        </p:spPr>
        <p:txBody>
          <a:bodyPr anchor="ctr"/>
          <a:lstStyle/>
          <a:p>
            <a:r>
              <a:rPr lang="nl-NL" sz="2400" b="1" dirty="0">
                <a:solidFill>
                  <a:schemeClr val="bg1"/>
                </a:solidFill>
                <a:latin typeface="Verdana" pitchFamily="34" charset="0"/>
              </a:rPr>
              <a:t>Bijzonder resistente </a:t>
            </a:r>
            <a:r>
              <a:rPr lang="nl-NL" sz="2400" b="1" dirty="0" smtClean="0">
                <a:solidFill>
                  <a:schemeClr val="bg1"/>
                </a:solidFill>
                <a:latin typeface="Verdana" pitchFamily="34" charset="0"/>
              </a:rPr>
              <a:t>micro-organismen</a:t>
            </a:r>
          </a:p>
          <a:p>
            <a:r>
              <a:rPr lang="nl-NL" sz="2400" b="1" dirty="0" smtClean="0">
                <a:solidFill>
                  <a:schemeClr val="bg1"/>
                </a:solidFill>
                <a:latin typeface="Verdana" pitchFamily="34" charset="0"/>
              </a:rPr>
              <a:t>(BRMO)</a:t>
            </a:r>
            <a:endParaRPr lang="en-GB" sz="2400" b="1" dirty="0">
              <a:solidFill>
                <a:schemeClr val="bg1"/>
              </a:solidFill>
              <a:latin typeface="Verdana" pitchFamily="34" charset="0"/>
            </a:endParaRPr>
          </a:p>
        </p:txBody>
      </p:sp>
      <p:sp>
        <p:nvSpPr>
          <p:cNvPr id="11" name="Titel 1"/>
          <p:cNvSpPr txBox="1">
            <a:spLocks/>
          </p:cNvSpPr>
          <p:nvPr/>
        </p:nvSpPr>
        <p:spPr bwMode="auto">
          <a:xfrm>
            <a:off x="4932363" y="4883150"/>
            <a:ext cx="3754437" cy="1470025"/>
          </a:xfrm>
          <a:prstGeom prst="rect">
            <a:avLst/>
          </a:prstGeom>
          <a:noFill/>
          <a:ln w="9525">
            <a:noFill/>
            <a:miter lim="800000"/>
            <a:headEnd/>
            <a:tailEnd/>
          </a:ln>
        </p:spPr>
        <p:txBody>
          <a:bodyPr anchor="ctr"/>
          <a:lstStyle/>
          <a:p>
            <a:endParaRPr lang="nl-NL" dirty="0" smtClean="0">
              <a:solidFill>
                <a:schemeClr val="bg1"/>
              </a:solidFill>
              <a:latin typeface="Verdana" pitchFamily="34" charset="0"/>
            </a:endParaRPr>
          </a:p>
          <a:p>
            <a:r>
              <a:rPr lang="nl-NL" dirty="0">
                <a:solidFill>
                  <a:schemeClr val="bg1"/>
                </a:solidFill>
                <a:latin typeface="Verdana" pitchFamily="34" charset="0"/>
              </a:rPr>
              <a:t/>
            </a:r>
            <a:br>
              <a:rPr lang="nl-NL" dirty="0">
                <a:solidFill>
                  <a:schemeClr val="bg1"/>
                </a:solidFill>
                <a:latin typeface="Verdana" pitchFamily="34" charset="0"/>
              </a:rPr>
            </a:br>
            <a:endParaRPr lang="nl-NL" dirty="0">
              <a:solidFill>
                <a:schemeClr val="bg1"/>
              </a:solidFill>
              <a:latin typeface="Verdana" pitchFamily="34" charset="0"/>
            </a:endParaRPr>
          </a:p>
          <a:p>
            <a:r>
              <a:rPr lang="nl-NL" smtClean="0">
                <a:solidFill>
                  <a:schemeClr val="bg1"/>
                </a:solidFill>
                <a:latin typeface="Verdana" pitchFamily="34" charset="0"/>
              </a:rPr>
              <a:t>4 </a:t>
            </a:r>
            <a:r>
              <a:rPr lang="nl-NL" dirty="0" smtClean="0">
                <a:solidFill>
                  <a:schemeClr val="bg1"/>
                </a:solidFill>
                <a:latin typeface="Verdana" pitchFamily="34" charset="0"/>
              </a:rPr>
              <a:t>december 2015</a:t>
            </a:r>
            <a:r>
              <a:rPr lang="nl-NL" dirty="0">
                <a:solidFill>
                  <a:schemeClr val="bg1"/>
                </a:solidFill>
                <a:latin typeface="Verdana" pitchFamily="34" charset="0"/>
              </a:rPr>
              <a:t/>
            </a:r>
            <a:br>
              <a:rPr lang="nl-NL" dirty="0">
                <a:solidFill>
                  <a:schemeClr val="bg1"/>
                </a:solidFill>
                <a:latin typeface="Verdana" pitchFamily="34" charset="0"/>
              </a:rPr>
            </a:br>
            <a:r>
              <a:rPr lang="nl-NL" dirty="0">
                <a:solidFill>
                  <a:schemeClr val="bg1"/>
                </a:solidFill>
                <a:latin typeface="Verdana" pitchFamily="34" charset="0"/>
              </a:rPr>
              <a:t/>
            </a:r>
            <a:br>
              <a:rPr lang="nl-NL" dirty="0">
                <a:solidFill>
                  <a:schemeClr val="bg1"/>
                </a:solidFill>
                <a:latin typeface="Verdana" pitchFamily="34" charset="0"/>
              </a:rPr>
            </a:br>
            <a:r>
              <a:rPr lang="nl-NL" dirty="0">
                <a:solidFill>
                  <a:schemeClr val="bg1"/>
                </a:solidFill>
                <a:latin typeface="Verdana" pitchFamily="34" charset="0"/>
              </a:rPr>
              <a:t>Landelijke Coördinatie Infectieziektebestrijding</a:t>
            </a:r>
          </a:p>
        </p:txBody>
      </p:sp>
      <p:pic>
        <p:nvPicPr>
          <p:cNvPr id="12" name="Tijdelijke aanduiding voor afbeelding 19"/>
          <p:cNvPicPr>
            <a:picLocks noChangeAspect="1"/>
          </p:cNvPicPr>
          <p:nvPr/>
        </p:nvPicPr>
        <p:blipFill rotWithShape="1">
          <a:blip r:embed="rId3"/>
          <a:srcRect l="56055" t="2638" r="122"/>
          <a:stretch/>
        </p:blipFill>
        <p:spPr bwMode="auto">
          <a:xfrm>
            <a:off x="-66675" y="-12700"/>
            <a:ext cx="4638675" cy="6870699"/>
          </a:xfrm>
          <a:prstGeom prst="rect">
            <a:avLst/>
          </a:prstGeom>
        </p:spPr>
      </p:pic>
      <p:pic>
        <p:nvPicPr>
          <p:cNvPr id="8" name="sLogo" descr="tmp5684"/>
          <p:cNvPicPr>
            <a:picLocks noChangeAspect="1" noChangeArrowheads="1"/>
          </p:cNvPicPr>
          <p:nvPr/>
        </p:nvPicPr>
        <p:blipFill>
          <a:blip r:embed="rId4"/>
          <a:srcRect l="44603" r="46063"/>
          <a:stretch>
            <a:fillRect/>
          </a:stretch>
        </p:blipFill>
        <p:spPr bwMode="auto">
          <a:xfrm>
            <a:off x="4078288" y="-12700"/>
            <a:ext cx="854075" cy="2003425"/>
          </a:xfrm>
          <a:prstGeom prst="rect">
            <a:avLst/>
          </a:prstGeom>
          <a:noFill/>
          <a:ln w="9525">
            <a:noFill/>
            <a:miter lim="800000"/>
            <a:headEnd/>
            <a:tailEnd/>
          </a:ln>
        </p:spPr>
      </p:pic>
    </p:spTree>
    <p:extLst>
      <p:ext uri="{BB962C8B-B14F-4D97-AF65-F5344CB8AC3E}">
        <p14:creationId xmlns:p14="http://schemas.microsoft.com/office/powerpoint/2010/main" val="160587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4324350" cy="727075"/>
          </a:xfrm>
        </p:spPr>
        <p:txBody>
          <a:bodyPr/>
          <a:lstStyle/>
          <a:p>
            <a:r>
              <a:rPr lang="nl-NL" i="1" smtClean="0"/>
              <a:t>Enterococcus faecium</a:t>
            </a:r>
            <a:endParaRPr lang="en-GB" i="1" smtClean="0"/>
          </a:p>
        </p:txBody>
      </p:sp>
      <p:sp>
        <p:nvSpPr>
          <p:cNvPr id="7" name="Tijdelijke aanduiding voor verticale tekst 6"/>
          <p:cNvSpPr>
            <a:spLocks noGrp="1"/>
          </p:cNvSpPr>
          <p:nvPr>
            <p:ph type="body" orient="vert" idx="1"/>
          </p:nvPr>
        </p:nvSpPr>
        <p:spPr bwMode="auto">
          <a:xfrm>
            <a:off x="268288" y="1782763"/>
            <a:ext cx="8408168" cy="4525962"/>
          </a:xfrm>
        </p:spPr>
        <p:txBody>
          <a:bodyPr wrap="square" numCol="1" anchor="t" anchorCtr="0" compatLnSpc="1">
            <a:prstTxWarp prst="textNoShape">
              <a:avLst/>
            </a:prstTxWarp>
          </a:bodyPr>
          <a:lstStyle/>
          <a:p>
            <a:pPr lvl="1"/>
            <a:r>
              <a:rPr lang="nl-NL" dirty="0" smtClean="0"/>
              <a:t>Als </a:t>
            </a:r>
            <a:r>
              <a:rPr lang="nl-NL" i="1" dirty="0" err="1" smtClean="0"/>
              <a:t>Enterococcus</a:t>
            </a:r>
            <a:r>
              <a:rPr lang="nl-NL" i="1" dirty="0" smtClean="0"/>
              <a:t> </a:t>
            </a:r>
            <a:r>
              <a:rPr lang="nl-NL" i="1" dirty="0" err="1" smtClean="0"/>
              <a:t>faecium</a:t>
            </a:r>
            <a:r>
              <a:rPr lang="nl-NL" i="1" dirty="0" smtClean="0"/>
              <a:t> </a:t>
            </a:r>
            <a:r>
              <a:rPr lang="nl-NL" dirty="0" smtClean="0"/>
              <a:t>ongevoelig is voor amoxicilline en vancomycine spreken we van VRE (</a:t>
            </a:r>
            <a:r>
              <a:rPr lang="nl-NL" dirty="0" err="1" smtClean="0"/>
              <a:t>vancomycine-resistente</a:t>
            </a:r>
            <a:r>
              <a:rPr lang="nl-NL" dirty="0" smtClean="0"/>
              <a:t> </a:t>
            </a:r>
            <a:r>
              <a:rPr lang="nl-NL" dirty="0" err="1" smtClean="0"/>
              <a:t>enterokok</a:t>
            </a:r>
            <a:r>
              <a:rPr lang="nl-NL" dirty="0" smtClean="0"/>
              <a:t>)</a:t>
            </a:r>
          </a:p>
          <a:p>
            <a:pPr lvl="1"/>
            <a:r>
              <a:rPr lang="nl-NL" dirty="0" err="1" smtClean="0"/>
              <a:t>Enterokokken</a:t>
            </a:r>
            <a:r>
              <a:rPr lang="nl-NL" dirty="0" smtClean="0"/>
              <a:t> behoren tot de normale darmflora en kunnen tot ziekte leiden bij </a:t>
            </a:r>
            <a:r>
              <a:rPr lang="nl-NL" dirty="0" err="1" smtClean="0"/>
              <a:t>immuungecompromitteerde</a:t>
            </a:r>
            <a:r>
              <a:rPr lang="nl-NL" dirty="0" smtClean="0"/>
              <a:t> patiënten</a:t>
            </a:r>
          </a:p>
          <a:p>
            <a:pPr lvl="1"/>
            <a:r>
              <a:rPr lang="nl-NL" dirty="0" smtClean="0"/>
              <a:t>Langdurig dragerschap van VRE is beschreven</a:t>
            </a:r>
          </a:p>
          <a:p>
            <a:pPr lvl="1"/>
            <a:r>
              <a:rPr lang="nl-NL" dirty="0" smtClean="0"/>
              <a:t>Uitbraken in ziekenhuizen</a:t>
            </a:r>
          </a:p>
        </p:txBody>
      </p:sp>
      <p:sp>
        <p:nvSpPr>
          <p:cNvPr id="41987"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3"/>
          <p:cNvSpPr>
            <a:spLocks noGrp="1"/>
          </p:cNvSpPr>
          <p:nvPr>
            <p:ph type="title"/>
          </p:nvPr>
        </p:nvSpPr>
        <p:spPr>
          <a:xfrm>
            <a:off x="268288" y="901700"/>
            <a:ext cx="8480176" cy="727075"/>
          </a:xfrm>
        </p:spPr>
        <p:txBody>
          <a:bodyPr/>
          <a:lstStyle/>
          <a:p>
            <a:r>
              <a:rPr lang="nl-NL" i="1" dirty="0" smtClean="0"/>
              <a:t>Streptococcus pneumoniae</a:t>
            </a:r>
            <a:endParaRPr lang="en-GB" i="1" dirty="0" smtClean="0"/>
          </a:p>
        </p:txBody>
      </p:sp>
      <p:sp>
        <p:nvSpPr>
          <p:cNvPr id="3" name="Tijdelijke aanduiding voor verticale tekst 2"/>
          <p:cNvSpPr>
            <a:spLocks noGrp="1"/>
          </p:cNvSpPr>
          <p:nvPr>
            <p:ph type="body" orient="vert" idx="1"/>
          </p:nvPr>
        </p:nvSpPr>
        <p:spPr bwMode="auto">
          <a:xfrm>
            <a:off x="268288" y="1782763"/>
            <a:ext cx="8480176" cy="4525962"/>
          </a:xfrm>
        </p:spPr>
        <p:txBody>
          <a:bodyPr wrap="square" numCol="1" anchor="t" anchorCtr="0" compatLnSpc="1">
            <a:prstTxWarp prst="textNoShape">
              <a:avLst/>
            </a:prstTxWarp>
          </a:bodyPr>
          <a:lstStyle/>
          <a:p>
            <a:pPr lvl="1"/>
            <a:r>
              <a:rPr lang="nl-NL" dirty="0" smtClean="0"/>
              <a:t>Wanneer </a:t>
            </a:r>
            <a:r>
              <a:rPr lang="nl-NL" i="1" dirty="0" smtClean="0"/>
              <a:t>Streptococcus pneumoniae </a:t>
            </a:r>
            <a:r>
              <a:rPr lang="nl-NL" dirty="0" smtClean="0"/>
              <a:t>ongevoelig is voor penicilline of vancomycine spreken we van BRMO</a:t>
            </a:r>
          </a:p>
          <a:p>
            <a:pPr lvl="1"/>
            <a:r>
              <a:rPr lang="nl-NL" dirty="0" smtClean="0"/>
              <a:t>Veel mensen zijn gekoloniseerd met </a:t>
            </a:r>
            <a:r>
              <a:rPr lang="nl-NL" i="1" dirty="0" smtClean="0"/>
              <a:t>Streptococcus pneumoniae </a:t>
            </a:r>
            <a:r>
              <a:rPr lang="nl-NL" dirty="0" smtClean="0"/>
              <a:t>in het keel-neus gebied (5-70%)</a:t>
            </a:r>
          </a:p>
          <a:p>
            <a:pPr lvl="1"/>
            <a:r>
              <a:rPr lang="nl-NL" dirty="0" smtClean="0"/>
              <a:t>Sinds 2006 vaccinatie via rijksvaccinatieprogramma </a:t>
            </a:r>
          </a:p>
          <a:p>
            <a:pPr lvl="1"/>
            <a:r>
              <a:rPr lang="nl-NL" dirty="0" smtClean="0"/>
              <a:t>Resistentie tegen penicilline is zeldzaam in Nederland (1-2%), maar in het buitenland een veel voorkomend probleem</a:t>
            </a:r>
          </a:p>
        </p:txBody>
      </p:sp>
      <p:sp>
        <p:nvSpPr>
          <p:cNvPr id="4403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3"/>
          <p:cNvSpPr>
            <a:spLocks noGrp="1"/>
          </p:cNvSpPr>
          <p:nvPr>
            <p:ph type="title"/>
          </p:nvPr>
        </p:nvSpPr>
        <p:spPr>
          <a:xfrm>
            <a:off x="268288" y="901700"/>
            <a:ext cx="8480176" cy="727075"/>
          </a:xfrm>
        </p:spPr>
        <p:txBody>
          <a:bodyPr/>
          <a:lstStyle/>
          <a:p>
            <a:r>
              <a:rPr lang="nl-NL" dirty="0" err="1" smtClean="0"/>
              <a:t>Enterobacteriaceae</a:t>
            </a:r>
            <a:r>
              <a:rPr lang="nl-NL" dirty="0" smtClean="0"/>
              <a:t> (zoals </a:t>
            </a:r>
            <a:r>
              <a:rPr lang="nl-NL" i="1" dirty="0" smtClean="0"/>
              <a:t>E. coli </a:t>
            </a:r>
            <a:r>
              <a:rPr lang="nl-NL" dirty="0" smtClean="0"/>
              <a:t>en </a:t>
            </a:r>
            <a:r>
              <a:rPr lang="nl-NL" i="1" dirty="0" err="1" smtClean="0"/>
              <a:t>Klebsiella</a:t>
            </a:r>
            <a:r>
              <a:rPr lang="nl-NL" dirty="0" smtClean="0"/>
              <a:t>)</a:t>
            </a:r>
            <a:endParaRPr lang="en-GB" dirty="0" smtClean="0"/>
          </a:p>
        </p:txBody>
      </p:sp>
      <p:sp>
        <p:nvSpPr>
          <p:cNvPr id="2" name="Tijdelijke aanduiding voor verticale tekst 1"/>
          <p:cNvSpPr>
            <a:spLocks noGrp="1"/>
          </p:cNvSpPr>
          <p:nvPr>
            <p:ph type="body" orient="vert" idx="1"/>
          </p:nvPr>
        </p:nvSpPr>
        <p:spPr bwMode="auto">
          <a:xfrm>
            <a:off x="268288" y="1782763"/>
            <a:ext cx="8408168" cy="4525962"/>
          </a:xfrm>
        </p:spPr>
        <p:txBody>
          <a:bodyPr wrap="square" numCol="1" anchor="t" anchorCtr="0" compatLnSpc="1">
            <a:prstTxWarp prst="textNoShape">
              <a:avLst/>
            </a:prstTxWarp>
          </a:bodyPr>
          <a:lstStyle/>
          <a:p>
            <a:pPr lvl="1"/>
            <a:r>
              <a:rPr lang="nl-NL" dirty="0" smtClean="0"/>
              <a:t>Gram negatieve bacteriën uit de darm</a:t>
            </a:r>
          </a:p>
          <a:p>
            <a:pPr lvl="1"/>
            <a:r>
              <a:rPr lang="nl-NL" dirty="0" smtClean="0"/>
              <a:t>Veroorzakers van o.a. urineweginfecties, </a:t>
            </a:r>
            <a:r>
              <a:rPr lang="nl-NL" dirty="0" err="1" smtClean="0"/>
              <a:t>bacteriëmieën</a:t>
            </a:r>
            <a:r>
              <a:rPr lang="nl-NL" dirty="0" smtClean="0"/>
              <a:t> en sepsis</a:t>
            </a:r>
          </a:p>
          <a:p>
            <a:pPr lvl="1"/>
            <a:r>
              <a:rPr lang="nl-NL" dirty="0" smtClean="0"/>
              <a:t>We spreken van BRMO wanneer </a:t>
            </a:r>
            <a:r>
              <a:rPr lang="nl-NL" dirty="0" err="1" smtClean="0"/>
              <a:t>Enterobacteriaceae</a:t>
            </a:r>
            <a:r>
              <a:rPr lang="nl-NL" dirty="0" smtClean="0"/>
              <a:t>:</a:t>
            </a:r>
          </a:p>
          <a:p>
            <a:pPr lvl="2"/>
            <a:r>
              <a:rPr lang="nl-NL" dirty="0" smtClean="0"/>
              <a:t>ESBL produceren (</a:t>
            </a:r>
            <a:r>
              <a:rPr lang="nl-NL" dirty="0" err="1" smtClean="0"/>
              <a:t>extended</a:t>
            </a:r>
            <a:r>
              <a:rPr lang="nl-NL" dirty="0" smtClean="0"/>
              <a:t> spectrum bèta-</a:t>
            </a:r>
            <a:r>
              <a:rPr lang="nl-NL" dirty="0" err="1" smtClean="0"/>
              <a:t>lactamase</a:t>
            </a:r>
            <a:r>
              <a:rPr lang="nl-NL" dirty="0" smtClean="0"/>
              <a:t>), of</a:t>
            </a:r>
          </a:p>
          <a:p>
            <a:pPr lvl="2"/>
            <a:r>
              <a:rPr lang="nl-NL" dirty="0" smtClean="0"/>
              <a:t>ongevoelig zijn voor antibiotica uit de groepen van </a:t>
            </a:r>
            <a:r>
              <a:rPr lang="nl-NL" dirty="0" err="1" smtClean="0"/>
              <a:t>fluorochinolonen</a:t>
            </a:r>
            <a:r>
              <a:rPr lang="nl-NL" dirty="0" smtClean="0"/>
              <a:t> én aminoglycosiden, of</a:t>
            </a:r>
          </a:p>
          <a:p>
            <a:pPr lvl="2"/>
            <a:r>
              <a:rPr lang="nl-NL" dirty="0" err="1" smtClean="0"/>
              <a:t>carbapenemase</a:t>
            </a:r>
            <a:r>
              <a:rPr lang="nl-NL" dirty="0" smtClean="0"/>
              <a:t> produceren (CPE)</a:t>
            </a:r>
          </a:p>
          <a:p>
            <a:pPr lvl="1"/>
            <a:endParaRPr lang="nl-NL" dirty="0" smtClean="0"/>
          </a:p>
        </p:txBody>
      </p:sp>
      <p:sp>
        <p:nvSpPr>
          <p:cNvPr id="46083"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3"/>
          <p:cNvSpPr>
            <a:spLocks noGrp="1"/>
          </p:cNvSpPr>
          <p:nvPr>
            <p:ph type="title"/>
          </p:nvPr>
        </p:nvSpPr>
        <p:spPr>
          <a:xfrm>
            <a:off x="268288" y="901700"/>
            <a:ext cx="4324350" cy="727075"/>
          </a:xfrm>
        </p:spPr>
        <p:txBody>
          <a:bodyPr/>
          <a:lstStyle/>
          <a:p>
            <a:r>
              <a:rPr lang="nl-NL" i="1" smtClean="0"/>
              <a:t>Acinetobacter species</a:t>
            </a:r>
            <a:endParaRPr lang="en-GB" i="1" smtClean="0"/>
          </a:p>
        </p:txBody>
      </p:sp>
      <p:sp>
        <p:nvSpPr>
          <p:cNvPr id="3" name="Tijdelijke aanduiding voor verticale tekst 2"/>
          <p:cNvSpPr>
            <a:spLocks noGrp="1"/>
          </p:cNvSpPr>
          <p:nvPr>
            <p:ph type="body" orient="vert" idx="1"/>
          </p:nvPr>
        </p:nvSpPr>
        <p:spPr bwMode="auto">
          <a:xfrm>
            <a:off x="268288" y="1782763"/>
            <a:ext cx="8480176" cy="4525962"/>
          </a:xfrm>
        </p:spPr>
        <p:txBody>
          <a:bodyPr wrap="square" numCol="1" anchor="t" anchorCtr="0" compatLnSpc="1">
            <a:prstTxWarp prst="textNoShape">
              <a:avLst/>
            </a:prstTxWarp>
          </a:bodyPr>
          <a:lstStyle/>
          <a:p>
            <a:pPr lvl="1"/>
            <a:r>
              <a:rPr lang="nl-NL" dirty="0" smtClean="0"/>
              <a:t>Als </a:t>
            </a:r>
            <a:r>
              <a:rPr lang="nl-NL" i="1" dirty="0" err="1" smtClean="0"/>
              <a:t>Acinetobacter</a:t>
            </a:r>
            <a:r>
              <a:rPr lang="nl-NL" i="1" dirty="0" smtClean="0"/>
              <a:t> species </a:t>
            </a:r>
            <a:r>
              <a:rPr lang="nl-NL" dirty="0" smtClean="0"/>
              <a:t>ongevoelig zijn voor een combinatie van middelen uit de groepen van </a:t>
            </a:r>
            <a:r>
              <a:rPr lang="nl-NL" dirty="0" err="1" smtClean="0"/>
              <a:t>fluorochinolonen</a:t>
            </a:r>
            <a:r>
              <a:rPr lang="nl-NL" dirty="0" smtClean="0"/>
              <a:t> en aminoglycosiden óf </a:t>
            </a:r>
            <a:r>
              <a:rPr lang="nl-NL" dirty="0" err="1" smtClean="0"/>
              <a:t>carbapenemase</a:t>
            </a:r>
            <a:r>
              <a:rPr lang="nl-NL" dirty="0" smtClean="0"/>
              <a:t> produceren spreken we van BRMO</a:t>
            </a:r>
          </a:p>
          <a:p>
            <a:pPr lvl="1"/>
            <a:r>
              <a:rPr lang="nl-NL" dirty="0" smtClean="0"/>
              <a:t>Geeft met name infecties (longontstekingen, urineweginfecties, wondinfecties) in </a:t>
            </a:r>
            <a:r>
              <a:rPr lang="nl-NL" dirty="0" err="1" smtClean="0"/>
              <a:t>immuungecomprommiteerde</a:t>
            </a:r>
            <a:r>
              <a:rPr lang="nl-NL" dirty="0" smtClean="0"/>
              <a:t> patiënten op de intensive care</a:t>
            </a:r>
          </a:p>
        </p:txBody>
      </p:sp>
      <p:sp>
        <p:nvSpPr>
          <p:cNvPr id="48131"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3"/>
          <p:cNvSpPr>
            <a:spLocks noGrp="1"/>
          </p:cNvSpPr>
          <p:nvPr>
            <p:ph type="title"/>
          </p:nvPr>
        </p:nvSpPr>
        <p:spPr>
          <a:xfrm>
            <a:off x="268288" y="901700"/>
            <a:ext cx="8480176" cy="727075"/>
          </a:xfrm>
        </p:spPr>
        <p:txBody>
          <a:bodyPr/>
          <a:lstStyle/>
          <a:p>
            <a:r>
              <a:rPr lang="nl-NL" i="1" dirty="0" err="1" smtClean="0"/>
              <a:t>Stenotrophomonas</a:t>
            </a:r>
            <a:r>
              <a:rPr lang="nl-NL" i="1" dirty="0" smtClean="0"/>
              <a:t> </a:t>
            </a:r>
            <a:r>
              <a:rPr lang="nl-NL" i="1" dirty="0" err="1" smtClean="0"/>
              <a:t>maltophilia</a:t>
            </a:r>
            <a:endParaRPr lang="en-GB" i="1" dirty="0" smtClean="0"/>
          </a:p>
        </p:txBody>
      </p:sp>
      <p:sp>
        <p:nvSpPr>
          <p:cNvPr id="3" name="Tijdelijke aanduiding voor verticale tekst 2"/>
          <p:cNvSpPr>
            <a:spLocks noGrp="1"/>
          </p:cNvSpPr>
          <p:nvPr>
            <p:ph type="body" orient="vert" idx="1"/>
          </p:nvPr>
        </p:nvSpPr>
        <p:spPr bwMode="auto">
          <a:xfrm>
            <a:off x="268288" y="1782763"/>
            <a:ext cx="8480176" cy="4525962"/>
          </a:xfrm>
        </p:spPr>
        <p:txBody>
          <a:bodyPr wrap="square" numCol="1" anchor="t" anchorCtr="0" compatLnSpc="1">
            <a:prstTxWarp prst="textNoShape">
              <a:avLst/>
            </a:prstTxWarp>
          </a:bodyPr>
          <a:lstStyle/>
          <a:p>
            <a:pPr lvl="1"/>
            <a:r>
              <a:rPr lang="nl-NL" dirty="0" smtClean="0"/>
              <a:t>Als </a:t>
            </a:r>
            <a:r>
              <a:rPr lang="nl-NL" i="1" dirty="0" err="1" smtClean="0"/>
              <a:t>Stenotrophomonas</a:t>
            </a:r>
            <a:r>
              <a:rPr lang="nl-NL" i="1" dirty="0" smtClean="0"/>
              <a:t> </a:t>
            </a:r>
            <a:r>
              <a:rPr lang="nl-NL" i="1" dirty="0" err="1" smtClean="0"/>
              <a:t>maltophilia</a:t>
            </a:r>
            <a:r>
              <a:rPr lang="nl-NL" i="1" dirty="0" smtClean="0"/>
              <a:t> </a:t>
            </a:r>
            <a:r>
              <a:rPr lang="nl-NL" dirty="0" smtClean="0"/>
              <a:t>ongevoelig is voor </a:t>
            </a:r>
            <a:r>
              <a:rPr lang="nl-NL" dirty="0" err="1" smtClean="0"/>
              <a:t>co-trimoxazol</a:t>
            </a:r>
            <a:r>
              <a:rPr lang="nl-NL" dirty="0" smtClean="0"/>
              <a:t> is het een BRMO</a:t>
            </a:r>
          </a:p>
          <a:p>
            <a:pPr lvl="1"/>
            <a:r>
              <a:rPr lang="nl-NL" i="1" dirty="0" err="1" smtClean="0"/>
              <a:t>Stenotrophomonas</a:t>
            </a:r>
            <a:r>
              <a:rPr lang="nl-NL" i="1" dirty="0" smtClean="0"/>
              <a:t> </a:t>
            </a:r>
            <a:r>
              <a:rPr lang="nl-NL" i="1" dirty="0" err="1" smtClean="0"/>
              <a:t>maltophilia</a:t>
            </a:r>
            <a:r>
              <a:rPr lang="nl-NL" i="1" dirty="0" smtClean="0"/>
              <a:t> </a:t>
            </a:r>
            <a:r>
              <a:rPr lang="nl-NL" dirty="0" smtClean="0"/>
              <a:t>is geassocieerd met luchtweginfecties en urineweginfecties, met name in aanwezigheid van kunstmateriaal (bijv. beademingstube of urinekatheter)</a:t>
            </a:r>
          </a:p>
          <a:p>
            <a:pPr marL="285750" indent="-285750">
              <a:buFont typeface="Arial" charset="0"/>
              <a:buChar char="•"/>
            </a:pPr>
            <a:endParaRPr lang="nl-NL" dirty="0" smtClean="0"/>
          </a:p>
        </p:txBody>
      </p:sp>
      <p:sp>
        <p:nvSpPr>
          <p:cNvPr id="50179"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3"/>
          <p:cNvSpPr>
            <a:spLocks noGrp="1"/>
          </p:cNvSpPr>
          <p:nvPr>
            <p:ph type="title"/>
          </p:nvPr>
        </p:nvSpPr>
        <p:spPr>
          <a:xfrm>
            <a:off x="268288" y="901700"/>
            <a:ext cx="4324350" cy="727075"/>
          </a:xfrm>
        </p:spPr>
        <p:txBody>
          <a:bodyPr/>
          <a:lstStyle/>
          <a:p>
            <a:r>
              <a:rPr lang="nl-NL" i="1" smtClean="0"/>
              <a:t>Pseudomonas aeruginosa</a:t>
            </a:r>
            <a:endParaRPr lang="en-GB" i="1" smtClean="0"/>
          </a:p>
        </p:txBody>
      </p:sp>
      <p:sp>
        <p:nvSpPr>
          <p:cNvPr id="2" name="Tijdelijke aanduiding voor verticale tekst 1"/>
          <p:cNvSpPr>
            <a:spLocks noGrp="1"/>
          </p:cNvSpPr>
          <p:nvPr>
            <p:ph type="body" orient="vert" idx="1"/>
          </p:nvPr>
        </p:nvSpPr>
        <p:spPr bwMode="auto">
          <a:xfrm>
            <a:off x="268288" y="1782763"/>
            <a:ext cx="8408168" cy="4525962"/>
          </a:xfrm>
        </p:spPr>
        <p:txBody>
          <a:bodyPr wrap="square" numCol="1" anchor="t" anchorCtr="0" compatLnSpc="1">
            <a:prstTxWarp prst="textNoShape">
              <a:avLst/>
            </a:prstTxWarp>
          </a:bodyPr>
          <a:lstStyle/>
          <a:p>
            <a:pPr lvl="1"/>
            <a:r>
              <a:rPr lang="nl-NL" dirty="0" smtClean="0"/>
              <a:t>Er is sprake van een BRMO als </a:t>
            </a:r>
            <a:r>
              <a:rPr lang="nl-NL" i="1" dirty="0" smtClean="0"/>
              <a:t>Pseudomonas aeruginosa</a:t>
            </a:r>
          </a:p>
          <a:p>
            <a:pPr lvl="2"/>
            <a:r>
              <a:rPr lang="nl-NL" dirty="0" err="1" smtClean="0"/>
              <a:t>carbapenemase</a:t>
            </a:r>
            <a:r>
              <a:rPr lang="nl-NL" dirty="0" smtClean="0"/>
              <a:t> produceert</a:t>
            </a:r>
          </a:p>
          <a:p>
            <a:pPr lvl="2"/>
            <a:r>
              <a:rPr lang="nl-NL" dirty="0" smtClean="0"/>
              <a:t>of</a:t>
            </a:r>
            <a:r>
              <a:rPr lang="nl-NL" i="1" dirty="0" smtClean="0"/>
              <a:t> </a:t>
            </a:r>
            <a:r>
              <a:rPr lang="nl-NL" dirty="0" smtClean="0"/>
              <a:t>ongevoelig is voor tenminste drie middelen uit de groepen van aminoglycosiden of </a:t>
            </a:r>
            <a:r>
              <a:rPr lang="nl-NL" dirty="0" err="1" smtClean="0"/>
              <a:t>fluorochinolonen</a:t>
            </a:r>
            <a:r>
              <a:rPr lang="nl-NL" dirty="0" smtClean="0"/>
              <a:t>, of voor ceftazidim of </a:t>
            </a:r>
            <a:r>
              <a:rPr lang="nl-NL" dirty="0" err="1" smtClean="0"/>
              <a:t>piperacilline</a:t>
            </a:r>
            <a:r>
              <a:rPr lang="nl-NL" dirty="0" smtClean="0"/>
              <a:t> </a:t>
            </a:r>
          </a:p>
          <a:p>
            <a:pPr marL="285750" indent="-285750">
              <a:buFont typeface="Arial" charset="0"/>
              <a:buChar char="•"/>
            </a:pPr>
            <a:endParaRPr lang="nl-NL" dirty="0" smtClean="0"/>
          </a:p>
        </p:txBody>
      </p:sp>
      <p:sp>
        <p:nvSpPr>
          <p:cNvPr id="52227"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6462712" cy="727075"/>
          </a:xfrm>
        </p:spPr>
        <p:txBody>
          <a:bodyPr/>
          <a:lstStyle/>
          <a:p>
            <a:r>
              <a:rPr lang="nl-NL" smtClean="0"/>
              <a:t>Hygiënemaatregelen in het ziekenhuis</a:t>
            </a:r>
            <a:endParaRPr lang="en-GB" smtClean="0"/>
          </a:p>
        </p:txBody>
      </p:sp>
      <p:sp>
        <p:nvSpPr>
          <p:cNvPr id="4" name="Tijdelijke aanduiding voor verticale tekst 3"/>
          <p:cNvSpPr>
            <a:spLocks noGrp="1"/>
          </p:cNvSpPr>
          <p:nvPr>
            <p:ph type="body" orient="vert" idx="1"/>
          </p:nvPr>
        </p:nvSpPr>
        <p:spPr bwMode="auto">
          <a:xfrm>
            <a:off x="349250" y="1708150"/>
            <a:ext cx="8531225" cy="433388"/>
          </a:xfrm>
        </p:spPr>
        <p:txBody>
          <a:bodyPr wrap="square" numCol="1" anchor="ctr" anchorCtr="0" compatLnSpc="1">
            <a:prstTxWarp prst="textNoShape">
              <a:avLst/>
            </a:prstTxWarp>
          </a:bodyPr>
          <a:lstStyle/>
          <a:p>
            <a:pPr marL="0" lvl="1" indent="0">
              <a:buFont typeface="Wingdings" pitchFamily="2" charset="2"/>
              <a:buNone/>
            </a:pPr>
            <a:r>
              <a:rPr lang="nl-NL" smtClean="0">
                <a:solidFill>
                  <a:schemeClr val="accent1"/>
                </a:solidFill>
              </a:rPr>
              <a:t>Isolatie in het ziekenhuis volgens WIP-richtlijn BRMO ziekenhuizen</a:t>
            </a:r>
          </a:p>
        </p:txBody>
      </p:sp>
      <p:sp>
        <p:nvSpPr>
          <p:cNvPr id="5427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19" name="Tijdelijke aanduiding voor verticale tekst 3"/>
          <p:cNvSpPr txBox="1">
            <a:spLocks/>
          </p:cNvSpPr>
          <p:nvPr/>
        </p:nvSpPr>
        <p:spPr bwMode="auto">
          <a:xfrm>
            <a:off x="4694238" y="1711325"/>
            <a:ext cx="4295775" cy="433388"/>
          </a:xfrm>
          <a:prstGeom prst="rect">
            <a:avLst/>
          </a:prstGeom>
          <a:noFill/>
          <a:ln w="9525">
            <a:noFill/>
            <a:miter lim="800000"/>
            <a:headEnd/>
            <a:tailEnd/>
          </a:ln>
        </p:spPr>
        <p:txBody>
          <a:bodyPr anchor="ctr"/>
          <a:lstStyle/>
          <a:p>
            <a:pPr marL="0" lvl="1">
              <a:lnSpc>
                <a:spcPts val="2000"/>
              </a:lnSpc>
              <a:spcBef>
                <a:spcPts val="600"/>
              </a:spcBef>
              <a:spcAft>
                <a:spcPts val="600"/>
              </a:spcAft>
              <a:buClr>
                <a:schemeClr val="accent1"/>
              </a:buClr>
              <a:buFont typeface="Wingdings" pitchFamily="2" charset="2"/>
              <a:buNone/>
            </a:pPr>
            <a:endParaRPr lang="nl-NL" sz="1600">
              <a:solidFill>
                <a:schemeClr val="accent1"/>
              </a:solidFill>
              <a:latin typeface="Verdana"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1429178318"/>
              </p:ext>
            </p:extLst>
          </p:nvPr>
        </p:nvGraphicFramePr>
        <p:xfrm>
          <a:off x="263525" y="2144713"/>
          <a:ext cx="8616156" cy="3862456"/>
        </p:xfrm>
        <a:graphic>
          <a:graphicData uri="http://schemas.openxmlformats.org/drawingml/2006/table">
            <a:tbl>
              <a:tblPr firstRow="1" bandRow="1">
                <a:tableStyleId>{793D81CF-94F2-401A-BA57-92F5A7B2D0C5}</a:tableStyleId>
              </a:tblPr>
              <a:tblGrid>
                <a:gridCol w="210766"/>
                <a:gridCol w="3677586"/>
                <a:gridCol w="208280"/>
                <a:gridCol w="211446"/>
                <a:gridCol w="212858"/>
                <a:gridCol w="3886940"/>
                <a:gridCol w="208280"/>
              </a:tblGrid>
              <a:tr h="596837">
                <a:tc>
                  <a:txBody>
                    <a:bodyPr/>
                    <a:lstStyle/>
                    <a:p>
                      <a:pPr algn="ctr"/>
                      <a:endParaRPr lang="nl-NL" b="0" dirty="0" smtClean="0">
                        <a:solidFill>
                          <a:schemeClr val="bg1"/>
                        </a:solidFill>
                      </a:endParaRPr>
                    </a:p>
                  </a:txBody>
                  <a:tcPr anchor="ctr">
                    <a:lnL w="12700" cmpd="sng">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r>
                        <a:rPr lang="nl-NL" dirty="0" smtClean="0">
                          <a:solidFill>
                            <a:schemeClr val="accent1"/>
                          </a:solidFill>
                        </a:rPr>
                        <a:t>BRMO</a:t>
                      </a:r>
                      <a:endParaRPr lang="nl-NL" b="0" dirty="0" smtClean="0">
                        <a:solidFill>
                          <a:schemeClr val="accent1"/>
                        </a:solidFill>
                      </a:endParaRP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endParaRPr lang="nl-NL" b="0" dirty="0" smtClean="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endParaRPr lang="nl-NL" b="0" dirty="0" smtClean="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nl-NL" b="0" dirty="0" smtClean="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nl-NL" dirty="0" smtClean="0"/>
                        <a:t>Isolatievorm bij </a:t>
                      </a:r>
                      <a:br>
                        <a:rPr lang="nl-NL" dirty="0" smtClean="0"/>
                      </a:br>
                      <a:r>
                        <a:rPr lang="nl-NL" dirty="0" smtClean="0"/>
                        <a:t>incidentele gevallen</a:t>
                      </a:r>
                      <a:endParaRPr lang="nl-NL" b="0" dirty="0" smtClean="0">
                        <a:solidFill>
                          <a:schemeClr val="bg1"/>
                        </a:solidFill>
                      </a:endParaRPr>
                    </a:p>
                  </a:txBody>
                  <a:tcPr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endParaRPr lang="nl-NL" b="0" dirty="0" smtClean="0">
                        <a:solidFill>
                          <a:schemeClr val="bg1"/>
                        </a:solidFill>
                      </a:endParaRPr>
                    </a:p>
                  </a:txBody>
                  <a:tcPr anchor="ctr">
                    <a:lnL>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algn="ctr">
                        <a:lnSpc>
                          <a:spcPct val="80000"/>
                        </a:lnSpc>
                      </a:pPr>
                      <a:endParaRPr lang="nl-NL" dirty="0">
                        <a:solidFill>
                          <a:schemeClr val="tx1">
                            <a:lumMod val="65000"/>
                            <a:lumOff val="35000"/>
                          </a:schemeClr>
                        </a:solidFill>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i="1" dirty="0" err="1" smtClean="0">
                          <a:solidFill>
                            <a:schemeClr val="accent1"/>
                          </a:solidFill>
                        </a:rPr>
                        <a:t>Enterococcus</a:t>
                      </a:r>
                      <a:r>
                        <a:rPr lang="nl-NL" sz="1600" i="1" dirty="0" smtClean="0">
                          <a:solidFill>
                            <a:schemeClr val="accent1"/>
                          </a:solidFill>
                        </a:rPr>
                        <a:t> </a:t>
                      </a:r>
                      <a:r>
                        <a:rPr lang="nl-NL" sz="1600" i="1" dirty="0" err="1" smtClean="0">
                          <a:solidFill>
                            <a:schemeClr val="accent1"/>
                          </a:solidFill>
                        </a:rPr>
                        <a:t>faecium</a:t>
                      </a:r>
                      <a:endParaRPr lang="nl-NL" sz="1600" dirty="0">
                        <a:solidFill>
                          <a:schemeClr val="accent1"/>
                        </a:solidFill>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algn="ctr">
                        <a:lnSpc>
                          <a:spcPct val="80000"/>
                        </a:lnSpc>
                      </a:pPr>
                      <a:endParaRPr lang="nl-NL" dirty="0">
                        <a:solidFill>
                          <a:schemeClr val="tx1">
                            <a:lumMod val="65000"/>
                            <a:lumOff val="35000"/>
                          </a:schemeClr>
                        </a:solidFill>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i="1" dirty="0" smtClean="0">
                          <a:solidFill>
                            <a:schemeClr val="accent1"/>
                          </a:solidFill>
                        </a:rPr>
                        <a:t>Streptococcus pneumoniae</a:t>
                      </a:r>
                      <a:endParaRPr lang="nl-NL" sz="1600" dirty="0">
                        <a:solidFill>
                          <a:schemeClr val="accent1"/>
                        </a:solidFill>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Contact/druppel</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algn="ctr">
                        <a:lnSpc>
                          <a:spcPct val="80000"/>
                        </a:lnSpc>
                      </a:pPr>
                      <a:endParaRPr lang="nl-NL" dirty="0">
                        <a:solidFill>
                          <a:schemeClr val="tx1">
                            <a:lumMod val="65000"/>
                            <a:lumOff val="35000"/>
                          </a:schemeClr>
                        </a:solidFill>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err="1" smtClean="0">
                          <a:solidFill>
                            <a:schemeClr val="accent1"/>
                          </a:solidFill>
                        </a:rPr>
                        <a:t>Enterobacteriaceae</a:t>
                      </a:r>
                      <a:endParaRPr lang="nl-NL" sz="1600" i="1" dirty="0" smtClean="0">
                        <a:solidFill>
                          <a:schemeClr val="accent1"/>
                        </a:solidFill>
                        <a:latin typeface="+mn-lt"/>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sz="1800" dirty="0" smtClean="0">
                        <a:solidFill>
                          <a:schemeClr val="tx1">
                            <a:lumMod val="65000"/>
                            <a:lumOff val="35000"/>
                          </a:schemeClr>
                        </a:solidFill>
                        <a:latin typeface="+mn-lt"/>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err="1" smtClean="0">
                          <a:solidFill>
                            <a:schemeClr val="accent1"/>
                          </a:solidFill>
                        </a:rPr>
                        <a:t>Enterobacteriaceae</a:t>
                      </a:r>
                      <a:r>
                        <a:rPr lang="nl-NL" sz="1600" dirty="0" smtClean="0">
                          <a:solidFill>
                            <a:schemeClr val="accent1"/>
                          </a:solidFill>
                        </a:rPr>
                        <a:t> CPE (</a:t>
                      </a:r>
                      <a:r>
                        <a:rPr lang="nl-NL" sz="1600" dirty="0" err="1" smtClean="0">
                          <a:solidFill>
                            <a:schemeClr val="accent1"/>
                          </a:solidFill>
                        </a:rPr>
                        <a:t>carbapenemase</a:t>
                      </a:r>
                      <a:r>
                        <a:rPr lang="nl-NL" sz="1600" dirty="0" smtClean="0">
                          <a:solidFill>
                            <a:schemeClr val="accent1"/>
                          </a:solidFill>
                        </a:rPr>
                        <a:t>-producerend)</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lnSpc>
                          <a:spcPct val="80000"/>
                        </a:lnSpc>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lnSpc>
                          <a:spcPct val="80000"/>
                        </a:lnSpc>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80000"/>
                        </a:lnSpc>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 in eenpersoonskamer</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NL" sz="1800" b="0" i="0" u="none" strike="noStrike" kern="1200" cap="none" spc="0" normalizeH="0" baseline="0" noProof="0" dirty="0" smtClean="0">
                        <a:ln>
                          <a:noFill/>
                        </a:ln>
                        <a:solidFill>
                          <a:schemeClr val="tx1">
                            <a:lumMod val="65000"/>
                            <a:lumOff val="35000"/>
                          </a:schemeClr>
                        </a:solidFill>
                        <a:effectLst/>
                        <a:uLnTx/>
                        <a:uFillTx/>
                        <a:latin typeface="+mn-lt"/>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algn="ctr">
                        <a:lnSpc>
                          <a:spcPct val="80000"/>
                        </a:lnSpc>
                      </a:pPr>
                      <a:endParaRPr lang="nl-NL" dirty="0">
                        <a:solidFill>
                          <a:schemeClr val="tx1">
                            <a:lumMod val="65000"/>
                            <a:lumOff val="35000"/>
                          </a:schemeClr>
                        </a:solidFill>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i="1" dirty="0" err="1" smtClean="0">
                          <a:solidFill>
                            <a:schemeClr val="accent1"/>
                          </a:solidFill>
                        </a:rPr>
                        <a:t>Acinetobacter</a:t>
                      </a:r>
                      <a:r>
                        <a:rPr lang="nl-NL" sz="1600" i="1" dirty="0" smtClean="0">
                          <a:solidFill>
                            <a:schemeClr val="accent1"/>
                          </a:solidFill>
                        </a:rPr>
                        <a:t> species</a:t>
                      </a:r>
                      <a:endParaRPr lang="nl-NL" sz="1600" i="1" dirty="0" smtClean="0">
                        <a:solidFill>
                          <a:schemeClr val="accent1"/>
                        </a:solidFill>
                        <a:latin typeface="+mn-lt"/>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NL" sz="1800" b="0" i="0" u="none" strike="noStrike" kern="1200" cap="none" spc="0" normalizeH="0" baseline="0" noProof="0" dirty="0" smtClean="0">
                        <a:ln>
                          <a:noFill/>
                        </a:ln>
                        <a:solidFill>
                          <a:schemeClr val="tx1">
                            <a:lumMod val="65000"/>
                            <a:lumOff val="35000"/>
                          </a:schemeClr>
                        </a:solidFill>
                        <a:effectLst/>
                        <a:uLnTx/>
                        <a:uFillTx/>
                        <a:latin typeface="+mn-lt"/>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NL" sz="1800" b="0" i="0" u="none" strike="noStrike" kern="1200" cap="none" spc="0" normalizeH="0" baseline="0" noProof="0" dirty="0" smtClean="0">
                        <a:ln>
                          <a:noFill/>
                        </a:ln>
                        <a:solidFill>
                          <a:schemeClr val="tx1">
                            <a:lumMod val="65000"/>
                            <a:lumOff val="35000"/>
                          </a:schemeClr>
                        </a:solidFill>
                        <a:effectLst/>
                        <a:uLnTx/>
                        <a:uFillTx/>
                        <a:latin typeface="+mn-lt"/>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nl-NL" sz="1800" b="0" i="0" u="none" strike="noStrike" kern="1200" cap="none" spc="0" normalizeH="0" baseline="0" noProof="0" dirty="0" smtClean="0">
                        <a:ln>
                          <a:noFill/>
                        </a:ln>
                        <a:solidFill>
                          <a:schemeClr val="tx1">
                            <a:lumMod val="65000"/>
                            <a:lumOff val="35000"/>
                          </a:schemeClr>
                        </a:solidFill>
                        <a:effectLst/>
                        <a:uLnTx/>
                        <a:uFillTx/>
                        <a:latin typeface="+mn-lt"/>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nl-NL" sz="1600" u="none" strike="noStrike" kern="1200" cap="none" spc="0" normalizeH="0" baseline="0" noProof="0" dirty="0" smtClean="0">
                          <a:ln>
                            <a:noFill/>
                          </a:ln>
                          <a:solidFill>
                            <a:schemeClr val="bg1"/>
                          </a:solidFill>
                          <a:effectLst/>
                          <a:uLnTx/>
                          <a:uFillTx/>
                        </a:rPr>
                        <a:t>Strikt</a:t>
                      </a:r>
                      <a:endParaRPr kumimoji="0" lang="nl-NL" sz="1600" b="0" i="0" u="none" strike="noStrike" kern="1200" cap="none" spc="0" normalizeH="0" baseline="0" noProof="0" dirty="0" smtClean="0">
                        <a:ln>
                          <a:noFill/>
                        </a:ln>
                        <a:solidFill>
                          <a:schemeClr val="bg1"/>
                        </a:solidFill>
                        <a:effectLst/>
                        <a:uLnTx/>
                        <a:uFillTx/>
                        <a:latin typeface="+mn-lt"/>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38952">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sz="1800" dirty="0" smtClean="0">
                        <a:solidFill>
                          <a:schemeClr val="tx1">
                            <a:lumMod val="65000"/>
                            <a:lumOff val="35000"/>
                          </a:schemeClr>
                        </a:solidFill>
                        <a:latin typeface="+mn-lt"/>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lnSpc>
                          <a:spcPct val="80000"/>
                        </a:lnSpc>
                      </a:pPr>
                      <a:r>
                        <a:rPr lang="nl-NL" sz="1600" i="1" dirty="0" err="1" smtClean="0">
                          <a:solidFill>
                            <a:schemeClr val="accent1"/>
                          </a:solidFill>
                        </a:rPr>
                        <a:t>Stenotrophomonas</a:t>
                      </a:r>
                      <a:r>
                        <a:rPr lang="nl-NL" sz="1600" i="1" dirty="0" smtClean="0">
                          <a:solidFill>
                            <a:schemeClr val="accent1"/>
                          </a:solidFill>
                        </a:rPr>
                        <a:t> </a:t>
                      </a:r>
                      <a:r>
                        <a:rPr lang="nl-NL" sz="1600" i="1" dirty="0" err="1" smtClean="0">
                          <a:solidFill>
                            <a:schemeClr val="accent1"/>
                          </a:solidFill>
                        </a:rPr>
                        <a:t>maltophilia</a:t>
                      </a:r>
                      <a:endParaRPr lang="nl-NL" sz="1600" i="1" dirty="0">
                        <a:solidFill>
                          <a:schemeClr val="accent1"/>
                        </a:solidFill>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sz="1800" dirty="0" smtClean="0">
                        <a:solidFill>
                          <a:schemeClr val="tx1">
                            <a:lumMod val="65000"/>
                            <a:lumOff val="35000"/>
                          </a:schemeClr>
                        </a:solidFill>
                        <a:latin typeface="+mn-lt"/>
                      </a:endParaRPr>
                    </a:p>
                  </a:txBody>
                  <a:tcPr marL="36000" marR="36000" marT="108000" marB="108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i="1" dirty="0" smtClean="0">
                          <a:solidFill>
                            <a:schemeClr val="accent1"/>
                          </a:solidFill>
                        </a:rPr>
                        <a:t>Pseudomonas aeruginosa</a:t>
                      </a:r>
                      <a:endParaRPr lang="nl-NL" sz="1600" i="1" dirty="0" smtClean="0">
                        <a:solidFill>
                          <a:schemeClr val="accent1"/>
                        </a:solidFill>
                        <a:latin typeface="+mn-lt"/>
                      </a:endParaRP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nl-NL" dirty="0" smtClean="0">
                        <a:solidFill>
                          <a:schemeClr val="tx1">
                            <a:lumMod val="65000"/>
                            <a:lumOff val="35000"/>
                          </a:schemeClr>
                        </a:solidFill>
                      </a:endParaRPr>
                    </a:p>
                  </a:txBody>
                  <a:tcPr marL="36000" marR="36000" marT="108000" marB="108000"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nl-NL" sz="1600" dirty="0" smtClean="0">
                          <a:solidFill>
                            <a:schemeClr val="bg1"/>
                          </a:solidFill>
                        </a:rPr>
                        <a:t>Contact</a:t>
                      </a:r>
                    </a:p>
                  </a:txBody>
                  <a:tcPr marL="36000" marR="36000" marT="108000" marB="108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ct val="80000"/>
                        </a:lnSpc>
                      </a:pPr>
                      <a:endParaRPr lang="nl-NL" dirty="0" smtClean="0">
                        <a:solidFill>
                          <a:schemeClr val="tx1">
                            <a:lumMod val="65000"/>
                            <a:lumOff val="35000"/>
                          </a:schemeClr>
                        </a:solidFill>
                      </a:endParaRPr>
                    </a:p>
                  </a:txBody>
                  <a:tcPr marL="36000" marR="36000" marT="108000" marB="108000"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10352087" cy="727075"/>
          </a:xfrm>
        </p:spPr>
        <p:txBody>
          <a:bodyPr/>
          <a:lstStyle/>
          <a:p>
            <a:r>
              <a:rPr lang="nl-NL" dirty="0" smtClean="0"/>
              <a:t>Hygiënemaatregelen in de openbare gezondheidszorg</a:t>
            </a:r>
            <a:endParaRPr lang="en-GB" dirty="0" smtClean="0"/>
          </a:p>
        </p:txBody>
      </p:sp>
      <p:sp>
        <p:nvSpPr>
          <p:cNvPr id="4" name="Tijdelijke aanduiding voor verticale tekst 3"/>
          <p:cNvSpPr>
            <a:spLocks noGrp="1"/>
          </p:cNvSpPr>
          <p:nvPr>
            <p:ph type="body" orient="vert" idx="1"/>
          </p:nvPr>
        </p:nvSpPr>
        <p:spPr bwMode="auto">
          <a:xfrm>
            <a:off x="268288" y="4508500"/>
            <a:ext cx="8480425" cy="1800225"/>
          </a:xfrm>
        </p:spPr>
        <p:txBody>
          <a:bodyPr wrap="square" numCol="1" anchor="t" anchorCtr="0" compatLnSpc="1">
            <a:prstTxWarp prst="textNoShape">
              <a:avLst/>
            </a:prstTxWarp>
          </a:bodyPr>
          <a:lstStyle/>
          <a:p>
            <a:r>
              <a:rPr lang="nl-NL" dirty="0" smtClean="0"/>
              <a:t>Want</a:t>
            </a:r>
          </a:p>
          <a:p>
            <a:pPr lvl="1"/>
            <a:r>
              <a:rPr lang="nl-NL" dirty="0" smtClean="0"/>
              <a:t>Zeer beperkte behandelmogelijkheden bij infectie met CPE</a:t>
            </a:r>
          </a:p>
          <a:p>
            <a:pPr lvl="1"/>
            <a:r>
              <a:rPr lang="nl-NL" dirty="0" smtClean="0"/>
              <a:t>Dragerschap onder de gewone bevolking (nog) niet frequent</a:t>
            </a:r>
          </a:p>
          <a:p>
            <a:pPr lvl="1"/>
            <a:r>
              <a:rPr lang="nl-NL" dirty="0" smtClean="0"/>
              <a:t>CPE kunnen zich verspreiden in de algemene bevolking</a:t>
            </a:r>
          </a:p>
        </p:txBody>
      </p:sp>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10" name="Tijdelijke aanduiding voor verticale tekst 9"/>
          <p:cNvSpPr txBox="1">
            <a:spLocks/>
          </p:cNvSpPr>
          <p:nvPr/>
        </p:nvSpPr>
        <p:spPr bwMode="auto">
          <a:xfrm>
            <a:off x="0" y="3665538"/>
            <a:ext cx="4324350" cy="3302000"/>
          </a:xfrm>
          <a:prstGeom prst="rect">
            <a:avLst/>
          </a:prstGeom>
          <a:noFill/>
          <a:ln w="9525">
            <a:noFill/>
            <a:miter lim="800000"/>
            <a:headEnd/>
            <a:tailEnd/>
          </a:ln>
        </p:spPr>
        <p:txBody>
          <a:bodyPr/>
          <a:lstStyle/>
          <a:p>
            <a:pPr>
              <a:lnSpc>
                <a:spcPts val="2000"/>
              </a:lnSpc>
              <a:spcBef>
                <a:spcPts val="600"/>
              </a:spcBef>
              <a:spcAft>
                <a:spcPts val="600"/>
              </a:spcAft>
              <a:buClr>
                <a:schemeClr val="accent1"/>
              </a:buClr>
              <a:buFont typeface="Wingdings" pitchFamily="2" charset="2"/>
              <a:buNone/>
            </a:pPr>
            <a:endParaRPr lang="nl-NL" sz="1600" b="1">
              <a:solidFill>
                <a:schemeClr val="accent1"/>
              </a:solidFill>
              <a:latin typeface="Verdana" pitchFamily="34" charset="0"/>
            </a:endParaRPr>
          </a:p>
        </p:txBody>
      </p:sp>
      <p:grpSp>
        <p:nvGrpSpPr>
          <p:cNvPr id="2" name="Groep 1"/>
          <p:cNvGrpSpPr>
            <a:grpSpLocks/>
          </p:cNvGrpSpPr>
          <p:nvPr/>
        </p:nvGrpSpPr>
        <p:grpSpPr bwMode="auto">
          <a:xfrm>
            <a:off x="250825" y="1619251"/>
            <a:ext cx="4089400" cy="2746375"/>
            <a:chOff x="251520" y="1619592"/>
            <a:chExt cx="4088036" cy="2745512"/>
          </a:xfrm>
        </p:grpSpPr>
        <p:grpSp>
          <p:nvGrpSpPr>
            <p:cNvPr id="56333" name="Groep 17"/>
            <p:cNvGrpSpPr>
              <a:grpSpLocks/>
            </p:cNvGrpSpPr>
            <p:nvPr/>
          </p:nvGrpSpPr>
          <p:grpSpPr bwMode="auto">
            <a:xfrm>
              <a:off x="251520" y="1619592"/>
              <a:ext cx="4088036" cy="2745512"/>
              <a:chOff x="316836" y="1619592"/>
              <a:chExt cx="4088036" cy="2745512"/>
            </a:xfrm>
          </p:grpSpPr>
          <p:sp>
            <p:nvSpPr>
              <p:cNvPr id="13" name="Rechthoek 12"/>
              <p:cNvSpPr/>
              <p:nvPr/>
            </p:nvSpPr>
            <p:spPr>
              <a:xfrm>
                <a:off x="332706" y="1619592"/>
                <a:ext cx="4057884" cy="2745512"/>
              </a:xfrm>
              <a:prstGeom prst="rect">
                <a:avLst/>
              </a:prstGeom>
              <a:solidFill>
                <a:srgbClr val="FFB61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lnSpc>
                    <a:spcPct val="200000"/>
                  </a:lnSpc>
                  <a:spcBef>
                    <a:spcPts val="600"/>
                  </a:spcBef>
                  <a:spcAft>
                    <a:spcPts val="600"/>
                  </a:spcAft>
                  <a:buClr>
                    <a:srgbClr val="113452"/>
                  </a:buClr>
                  <a:defRPr/>
                </a:pPr>
                <a:r>
                  <a:rPr lang="nl-NL" sz="1600" dirty="0">
                    <a:solidFill>
                      <a:srgbClr val="3C3931"/>
                    </a:solidFill>
                  </a:rPr>
                  <a:t/>
                </a:r>
                <a:br>
                  <a:rPr lang="nl-NL" sz="1600" dirty="0">
                    <a:solidFill>
                      <a:srgbClr val="3C3931"/>
                    </a:solidFill>
                  </a:rPr>
                </a:br>
                <a:r>
                  <a:rPr lang="nl-NL" sz="1600" dirty="0" smtClean="0">
                    <a:solidFill>
                      <a:schemeClr val="accent1"/>
                    </a:solidFill>
                  </a:rPr>
                  <a:t>Handhygiëne </a:t>
                </a:r>
                <a:endParaRPr lang="nl-NL" sz="1600" dirty="0">
                  <a:solidFill>
                    <a:schemeClr val="accent1"/>
                  </a:solidFill>
                </a:endParaRPr>
              </a:p>
              <a:p>
                <a:pPr marL="0" lvl="1" algn="ctr" fontAlgn="auto">
                  <a:lnSpc>
                    <a:spcPct val="200000"/>
                  </a:lnSpc>
                  <a:spcBef>
                    <a:spcPts val="600"/>
                  </a:spcBef>
                  <a:spcAft>
                    <a:spcPts val="600"/>
                  </a:spcAft>
                  <a:buClr>
                    <a:srgbClr val="113452"/>
                  </a:buClr>
                  <a:defRPr/>
                </a:pPr>
                <a:r>
                  <a:rPr lang="nl-NL" sz="1600" dirty="0">
                    <a:solidFill>
                      <a:schemeClr val="accent1"/>
                    </a:solidFill>
                  </a:rPr>
                  <a:t>Kleding</a:t>
                </a:r>
              </a:p>
              <a:p>
                <a:pPr marL="0" lvl="1" algn="ctr" fontAlgn="auto">
                  <a:lnSpc>
                    <a:spcPct val="200000"/>
                  </a:lnSpc>
                  <a:spcBef>
                    <a:spcPts val="600"/>
                  </a:spcBef>
                  <a:spcAft>
                    <a:spcPts val="600"/>
                  </a:spcAft>
                  <a:buClr>
                    <a:srgbClr val="113452"/>
                  </a:buClr>
                  <a:defRPr/>
                </a:pPr>
                <a:r>
                  <a:rPr lang="nl-NL" sz="1600" dirty="0">
                    <a:solidFill>
                      <a:schemeClr val="accent1"/>
                    </a:solidFill>
                  </a:rPr>
                  <a:t>Persoonlijke beschermingsmiddelen</a:t>
                </a:r>
                <a:endParaRPr lang="nl-NL" dirty="0">
                  <a:solidFill>
                    <a:schemeClr val="accent1"/>
                  </a:solidFill>
                </a:endParaRPr>
              </a:p>
            </p:txBody>
          </p:sp>
          <p:sp>
            <p:nvSpPr>
              <p:cNvPr id="56338" name="Rechthoek 6"/>
              <p:cNvSpPr>
                <a:spLocks noChangeArrowheads="1"/>
              </p:cNvSpPr>
              <p:nvPr/>
            </p:nvSpPr>
            <p:spPr bwMode="auto">
              <a:xfrm>
                <a:off x="316836" y="1688356"/>
                <a:ext cx="4088036" cy="605294"/>
              </a:xfrm>
              <a:prstGeom prst="rect">
                <a:avLst/>
              </a:prstGeom>
              <a:noFill/>
              <a:ln w="9525">
                <a:noFill/>
                <a:miter lim="800000"/>
                <a:headEnd/>
                <a:tailEnd/>
              </a:ln>
            </p:spPr>
            <p:txBody>
              <a:bodyPr>
                <a:spAutoFit/>
              </a:bodyPr>
              <a:lstStyle/>
              <a:p>
                <a:pPr algn="ctr">
                  <a:lnSpc>
                    <a:spcPts val="2000"/>
                  </a:lnSpc>
                  <a:spcBef>
                    <a:spcPts val="600"/>
                  </a:spcBef>
                  <a:spcAft>
                    <a:spcPts val="600"/>
                  </a:spcAft>
                  <a:buClr>
                    <a:srgbClr val="113452"/>
                  </a:buClr>
                </a:pPr>
                <a:r>
                  <a:rPr lang="nl-NL" sz="1600" b="1" dirty="0">
                    <a:solidFill>
                      <a:srgbClr val="113452"/>
                    </a:solidFill>
                    <a:latin typeface="Verdana" pitchFamily="34" charset="0"/>
                  </a:rPr>
                  <a:t>Voor alle </a:t>
                </a:r>
                <a:r>
                  <a:rPr lang="nl-NL" sz="1600" b="1" dirty="0" smtClean="0">
                    <a:solidFill>
                      <a:srgbClr val="113452"/>
                    </a:solidFill>
                    <a:latin typeface="Verdana" pitchFamily="34" charset="0"/>
                  </a:rPr>
                  <a:t>BRMO </a:t>
                </a:r>
                <a:r>
                  <a:rPr lang="nl-NL" sz="1600" b="1" dirty="0">
                    <a:solidFill>
                      <a:srgbClr val="113452"/>
                    </a:solidFill>
                    <a:latin typeface="Verdana" pitchFamily="34" charset="0"/>
                  </a:rPr>
                  <a:t>strikte naleving algemene voorzorgsmaatregelen</a:t>
                </a:r>
              </a:p>
            </p:txBody>
          </p:sp>
        </p:grpSp>
        <p:cxnSp>
          <p:nvCxnSpPr>
            <p:cNvPr id="22" name="Rechte verbindingslijn 21"/>
            <p:cNvCxnSpPr/>
            <p:nvPr/>
          </p:nvCxnSpPr>
          <p:spPr>
            <a:xfrm>
              <a:off x="418152" y="2314698"/>
              <a:ext cx="3788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418152" y="2981238"/>
              <a:ext cx="3788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418152" y="3663648"/>
              <a:ext cx="3788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Groep 2"/>
          <p:cNvGrpSpPr>
            <a:grpSpLocks/>
          </p:cNvGrpSpPr>
          <p:nvPr/>
        </p:nvGrpSpPr>
        <p:grpSpPr bwMode="auto">
          <a:xfrm>
            <a:off x="4572000" y="1608139"/>
            <a:ext cx="4308475" cy="2746377"/>
            <a:chOff x="4572196" y="1608706"/>
            <a:chExt cx="4307882" cy="2745512"/>
          </a:xfrm>
        </p:grpSpPr>
        <p:grpSp>
          <p:nvGrpSpPr>
            <p:cNvPr id="56329" name="Groep 19"/>
            <p:cNvGrpSpPr>
              <a:grpSpLocks/>
            </p:cNvGrpSpPr>
            <p:nvPr/>
          </p:nvGrpSpPr>
          <p:grpSpPr bwMode="auto">
            <a:xfrm>
              <a:off x="4572196" y="1608706"/>
              <a:ext cx="4307882" cy="2745512"/>
              <a:chOff x="4593968" y="1619592"/>
              <a:chExt cx="4307882" cy="2745512"/>
            </a:xfrm>
          </p:grpSpPr>
          <p:sp>
            <p:nvSpPr>
              <p:cNvPr id="15" name="Rechthoek 14"/>
              <p:cNvSpPr/>
              <p:nvPr/>
            </p:nvSpPr>
            <p:spPr>
              <a:xfrm>
                <a:off x="4593968" y="1619592"/>
                <a:ext cx="4307882" cy="2745512"/>
              </a:xfrm>
              <a:prstGeom prst="rect">
                <a:avLst/>
              </a:prstGeom>
              <a:solidFill>
                <a:srgbClr val="113452">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lnSpc>
                    <a:spcPts val="2000"/>
                  </a:lnSpc>
                  <a:spcBef>
                    <a:spcPts val="600"/>
                  </a:spcBef>
                  <a:spcAft>
                    <a:spcPts val="600"/>
                  </a:spcAft>
                  <a:buClr>
                    <a:srgbClr val="113452"/>
                  </a:buClr>
                  <a:defRPr/>
                </a:pPr>
                <a:r>
                  <a:rPr lang="nl-NL" sz="1600" dirty="0">
                    <a:solidFill>
                      <a:schemeClr val="bg1"/>
                    </a:solidFill>
                  </a:rPr>
                  <a:t/>
                </a:r>
                <a:br>
                  <a:rPr lang="nl-NL" sz="1600" dirty="0">
                    <a:solidFill>
                      <a:schemeClr val="bg1"/>
                    </a:solidFill>
                  </a:rPr>
                </a:br>
                <a:r>
                  <a:rPr lang="nl-NL" sz="1600" dirty="0">
                    <a:solidFill>
                      <a:schemeClr val="bg1"/>
                    </a:solidFill>
                  </a:rPr>
                  <a:t/>
                </a:r>
                <a:br>
                  <a:rPr lang="nl-NL" sz="1600" dirty="0">
                    <a:solidFill>
                      <a:schemeClr val="bg1"/>
                    </a:solidFill>
                  </a:rPr>
                </a:br>
                <a:r>
                  <a:rPr lang="nl-NL" sz="1600" dirty="0">
                    <a:solidFill>
                      <a:schemeClr val="bg1"/>
                    </a:solidFill>
                  </a:rPr>
                  <a:t>Alleen bij </a:t>
                </a:r>
                <a:r>
                  <a:rPr lang="nl-NL" sz="1600" dirty="0" err="1">
                    <a:solidFill>
                      <a:schemeClr val="bg1"/>
                    </a:solidFill>
                  </a:rPr>
                  <a:t>carbapenemase</a:t>
                </a:r>
                <a:r>
                  <a:rPr lang="nl-NL" sz="1600" dirty="0">
                    <a:solidFill>
                      <a:schemeClr val="bg1"/>
                    </a:solidFill>
                  </a:rPr>
                  <a:t>-producerende </a:t>
                </a:r>
                <a:r>
                  <a:rPr lang="nl-NL" sz="1600" dirty="0" err="1">
                    <a:solidFill>
                      <a:schemeClr val="bg1"/>
                    </a:solidFill>
                  </a:rPr>
                  <a:t>Enterobacteriaceae</a:t>
                </a:r>
                <a:r>
                  <a:rPr lang="nl-NL" sz="1600" dirty="0">
                    <a:solidFill>
                      <a:schemeClr val="bg1"/>
                    </a:solidFill>
                  </a:rPr>
                  <a:t> (CPE) zijn aanvullende voorzorgsmaatregelen nodig </a:t>
                </a:r>
              </a:p>
            </p:txBody>
          </p:sp>
          <p:sp>
            <p:nvSpPr>
              <p:cNvPr id="56332" name="Rechthoek 16"/>
              <p:cNvSpPr>
                <a:spLocks noChangeArrowheads="1"/>
              </p:cNvSpPr>
              <p:nvPr/>
            </p:nvSpPr>
            <p:spPr bwMode="auto">
              <a:xfrm>
                <a:off x="4593968" y="1678314"/>
                <a:ext cx="4307882" cy="583750"/>
              </a:xfrm>
              <a:prstGeom prst="rect">
                <a:avLst/>
              </a:prstGeom>
              <a:noFill/>
              <a:ln w="9525">
                <a:noFill/>
                <a:miter lim="800000"/>
                <a:headEnd/>
                <a:tailEnd/>
              </a:ln>
            </p:spPr>
            <p:txBody>
              <a:bodyPr>
                <a:spAutoFit/>
              </a:bodyPr>
              <a:lstStyle/>
              <a:p>
                <a:pPr algn="ctr">
                  <a:lnSpc>
                    <a:spcPts val="2000"/>
                  </a:lnSpc>
                  <a:spcBef>
                    <a:spcPts val="600"/>
                  </a:spcBef>
                  <a:spcAft>
                    <a:spcPts val="600"/>
                  </a:spcAft>
                  <a:buClr>
                    <a:srgbClr val="113452"/>
                  </a:buClr>
                </a:pPr>
                <a:r>
                  <a:rPr lang="nl-NL" sz="1600" b="1">
                    <a:solidFill>
                      <a:schemeClr val="bg1"/>
                    </a:solidFill>
                    <a:latin typeface="Verdana" pitchFamily="34" charset="0"/>
                  </a:rPr>
                  <a:t>Aanvullende </a:t>
                </a:r>
                <a:br>
                  <a:rPr lang="nl-NL" sz="1600" b="1">
                    <a:solidFill>
                      <a:schemeClr val="bg1"/>
                    </a:solidFill>
                    <a:latin typeface="Verdana" pitchFamily="34" charset="0"/>
                  </a:rPr>
                </a:br>
                <a:r>
                  <a:rPr lang="nl-NL" sz="1600" b="1">
                    <a:solidFill>
                      <a:schemeClr val="bg1"/>
                    </a:solidFill>
                    <a:latin typeface="Verdana" pitchFamily="34" charset="0"/>
                  </a:rPr>
                  <a:t>voorzorgsmaatregelen</a:t>
                </a:r>
              </a:p>
            </p:txBody>
          </p:sp>
        </p:grpSp>
        <p:cxnSp>
          <p:nvCxnSpPr>
            <p:cNvPr id="25" name="Rechte verbindingslijn 24"/>
            <p:cNvCxnSpPr/>
            <p:nvPr/>
          </p:nvCxnSpPr>
          <p:spPr>
            <a:xfrm>
              <a:off x="4832510" y="2314921"/>
              <a:ext cx="37872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20" name="Titel 13"/>
          <p:cNvSpPr>
            <a:spLocks noGrp="1"/>
          </p:cNvSpPr>
          <p:nvPr>
            <p:ph type="title"/>
          </p:nvPr>
        </p:nvSpPr>
        <p:spPr>
          <a:xfrm>
            <a:off x="-12700" y="1123950"/>
            <a:ext cx="9156700" cy="725488"/>
          </a:xfrm>
        </p:spPr>
        <p:txBody>
          <a:bodyPr rtlCol="0">
            <a:noAutofit/>
          </a:bodyPr>
          <a:lstStyle/>
          <a:p>
            <a:pPr algn="r" fontAlgn="auto">
              <a:spcAft>
                <a:spcPts val="0"/>
              </a:spcAft>
              <a:defRPr/>
            </a:pPr>
            <a:r>
              <a:rPr lang="nl-NL" sz="4000" dirty="0">
                <a:solidFill>
                  <a:srgbClr val="113452"/>
                </a:solidFill>
                <a:latin typeface="Century Gothic" panose="020B0502020202020204" pitchFamily="34" charset="0"/>
              </a:rPr>
              <a:t>In de praktijk</a:t>
            </a:r>
            <a:r>
              <a:rPr lang="nl-NL" sz="4000" dirty="0" smtClean="0">
                <a:solidFill>
                  <a:srgbClr val="113452"/>
                </a:solidFill>
                <a:latin typeface="Century Gothic" panose="020B0502020202020204" pitchFamily="34" charset="0"/>
              </a:rPr>
              <a:t>:</a:t>
            </a:r>
            <a:endParaRPr lang="en-GB" sz="4000" dirty="0">
              <a:solidFill>
                <a:srgbClr val="113452"/>
              </a:solidFill>
              <a:latin typeface="Century Gothic" panose="020B0502020202020204" pitchFamily="34" charset="0"/>
            </a:endParaRPr>
          </a:p>
        </p:txBody>
      </p:sp>
      <p:sp>
        <p:nvSpPr>
          <p:cNvPr id="21" name="Rechthoek 2052"/>
          <p:cNvSpPr/>
          <p:nvPr/>
        </p:nvSpPr>
        <p:spPr>
          <a:xfrm>
            <a:off x="2051050" y="1773238"/>
            <a:ext cx="7085013" cy="708025"/>
          </a:xfrm>
          <a:prstGeom prst="rect">
            <a:avLst/>
          </a:prstGeom>
        </p:spPr>
        <p:txBody>
          <a:bodyPr anchor="ctr"/>
          <a:lstStyle/>
          <a:p>
            <a:pPr algn="r" fontAlgn="auto">
              <a:spcAft>
                <a:spcPts val="0"/>
              </a:spcAft>
              <a:defRPr/>
            </a:pPr>
            <a:r>
              <a:rPr lang="nl-NL" sz="5400" dirty="0">
                <a:solidFill>
                  <a:srgbClr val="113452"/>
                </a:solidFill>
                <a:latin typeface="Century Gothic" panose="020B0502020202020204" pitchFamily="34" charset="0"/>
                <a:cs typeface="+mn-cs"/>
              </a:rPr>
              <a:t>Stel </a:t>
            </a:r>
            <a:r>
              <a:rPr lang="nl-NL" sz="5400" b="1" dirty="0">
                <a:solidFill>
                  <a:srgbClr val="113452"/>
                </a:solidFill>
                <a:latin typeface="Century Gothic" panose="020B0502020202020204" pitchFamily="34" charset="0"/>
                <a:ea typeface="+mj-ea"/>
                <a:cs typeface="+mj-cs"/>
              </a:rPr>
              <a:t>JE GAAT OP REIS</a:t>
            </a:r>
          </a:p>
        </p:txBody>
      </p:sp>
      <p:sp>
        <p:nvSpPr>
          <p:cNvPr id="5" name="Rechthoek 21"/>
          <p:cNvSpPr/>
          <p:nvPr/>
        </p:nvSpPr>
        <p:spPr>
          <a:xfrm>
            <a:off x="-1044624" y="3625255"/>
            <a:ext cx="9297988" cy="923925"/>
          </a:xfrm>
          <a:prstGeom prst="rect">
            <a:avLst/>
          </a:prstGeom>
        </p:spPr>
        <p:txBody>
          <a:bodyPr anchor="ctr"/>
          <a:lstStyle/>
          <a:p>
            <a:pPr algn="r" fontAlgn="auto">
              <a:spcAft>
                <a:spcPts val="0"/>
              </a:spcAft>
              <a:defRPr/>
            </a:pPr>
            <a:r>
              <a:rPr lang="nl-NL" sz="4800" b="1" dirty="0">
                <a:solidFill>
                  <a:srgbClr val="113452"/>
                </a:solidFill>
                <a:latin typeface="Century Gothic" panose="020B0502020202020204" pitchFamily="34" charset="0"/>
                <a:ea typeface="+mj-ea"/>
                <a:cs typeface="+mj-cs"/>
              </a:rPr>
              <a:t>EXOTISCH OORD</a:t>
            </a:r>
          </a:p>
        </p:txBody>
      </p:sp>
      <p:sp>
        <p:nvSpPr>
          <p:cNvPr id="6" name="Rechthoek 24"/>
          <p:cNvSpPr/>
          <p:nvPr/>
        </p:nvSpPr>
        <p:spPr>
          <a:xfrm>
            <a:off x="1512839" y="4326930"/>
            <a:ext cx="1836737" cy="830262"/>
          </a:xfrm>
          <a:prstGeom prst="rect">
            <a:avLst/>
          </a:prstGeom>
        </p:spPr>
        <p:txBody>
          <a:bodyPr wrap="none">
            <a:spAutoFit/>
          </a:bodyPr>
          <a:lstStyle/>
          <a:p>
            <a:pPr fontAlgn="auto">
              <a:spcBef>
                <a:spcPts val="0"/>
              </a:spcBef>
              <a:spcAft>
                <a:spcPts val="0"/>
              </a:spcAft>
              <a:defRPr/>
            </a:pPr>
            <a:r>
              <a:rPr lang="nl-NL" sz="4800" dirty="0">
                <a:solidFill>
                  <a:srgbClr val="113452"/>
                </a:solidFill>
                <a:latin typeface="Century Gothic" panose="020B0502020202020204" pitchFamily="34" charset="0"/>
                <a:cs typeface="+mn-cs"/>
              </a:rPr>
              <a:t>in het</a:t>
            </a:r>
            <a:endParaRPr lang="nl-NL" sz="4800" dirty="0">
              <a:solidFill>
                <a:srgbClr val="113452"/>
              </a:solidFill>
              <a:latin typeface="+mn-lt"/>
              <a:cs typeface="+mn-cs"/>
            </a:endParaRPr>
          </a:p>
        </p:txBody>
      </p:sp>
      <p:sp>
        <p:nvSpPr>
          <p:cNvPr id="7" name="Rechthoek 22"/>
          <p:cNvSpPr/>
          <p:nvPr/>
        </p:nvSpPr>
        <p:spPr>
          <a:xfrm>
            <a:off x="908001" y="4339630"/>
            <a:ext cx="6492875" cy="769937"/>
          </a:xfrm>
          <a:prstGeom prst="rect">
            <a:avLst/>
          </a:prstGeom>
        </p:spPr>
        <p:txBody>
          <a:bodyPr anchor="ctr"/>
          <a:lstStyle/>
          <a:p>
            <a:pPr algn="r" fontAlgn="auto">
              <a:spcAft>
                <a:spcPts val="0"/>
              </a:spcAft>
              <a:defRPr/>
            </a:pPr>
            <a:r>
              <a:rPr lang="nl-NL" sz="5400" b="1" dirty="0">
                <a:solidFill>
                  <a:srgbClr val="113452"/>
                </a:solidFill>
                <a:latin typeface="Century Gothic" panose="020B0502020202020204" pitchFamily="34" charset="0"/>
                <a:ea typeface="+mj-ea"/>
                <a:cs typeface="+mj-cs"/>
              </a:rPr>
              <a:t>BUITENLAND</a:t>
            </a:r>
          </a:p>
        </p:txBody>
      </p:sp>
      <p:sp>
        <p:nvSpPr>
          <p:cNvPr id="8" name="Rechthoek 1"/>
          <p:cNvSpPr/>
          <p:nvPr/>
        </p:nvSpPr>
        <p:spPr>
          <a:xfrm>
            <a:off x="426989" y="3680817"/>
            <a:ext cx="3101975" cy="830263"/>
          </a:xfrm>
          <a:prstGeom prst="rect">
            <a:avLst/>
          </a:prstGeom>
        </p:spPr>
        <p:txBody>
          <a:bodyPr wrap="none">
            <a:spAutoFit/>
          </a:bodyPr>
          <a:lstStyle/>
          <a:p>
            <a:pPr fontAlgn="auto">
              <a:spcBef>
                <a:spcPts val="0"/>
              </a:spcBef>
              <a:spcAft>
                <a:spcPts val="0"/>
              </a:spcAft>
              <a:defRPr/>
            </a:pPr>
            <a:r>
              <a:rPr lang="nl-NL" sz="4800" dirty="0">
                <a:solidFill>
                  <a:srgbClr val="113452"/>
                </a:solidFill>
                <a:latin typeface="Century Gothic" panose="020B0502020202020204" pitchFamily="34" charset="0"/>
                <a:cs typeface="+mn-cs"/>
              </a:rPr>
              <a:t>naar een </a:t>
            </a:r>
            <a:endParaRPr lang="nl-NL" sz="4800" dirty="0">
              <a:solidFill>
                <a:srgbClr val="113452"/>
              </a:solidFill>
              <a:latin typeface="+mn-lt"/>
              <a:cs typeface="+mn-cs"/>
            </a:endParaRPr>
          </a:p>
        </p:txBody>
      </p:sp>
    </p:spTree>
    <p:extLst>
      <p:ext uri="{BB962C8B-B14F-4D97-AF65-F5344CB8AC3E}">
        <p14:creationId xmlns:p14="http://schemas.microsoft.com/office/powerpoint/2010/main" val="670723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9" name="Rechthoek 36"/>
          <p:cNvSpPr/>
          <p:nvPr/>
        </p:nvSpPr>
        <p:spPr>
          <a:xfrm>
            <a:off x="255588" y="833438"/>
            <a:ext cx="7231062" cy="769937"/>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En je wordt onverhoopt </a:t>
            </a:r>
            <a:r>
              <a:rPr lang="nl-NL" sz="4400" b="1" dirty="0">
                <a:solidFill>
                  <a:srgbClr val="113452"/>
                </a:solidFill>
                <a:latin typeface="Century Gothic" panose="020B0502020202020204" pitchFamily="34" charset="0"/>
                <a:cs typeface="+mn-cs"/>
              </a:rPr>
              <a:t>ziek</a:t>
            </a:r>
            <a:r>
              <a:rPr lang="nl-NL" sz="3600" dirty="0">
                <a:solidFill>
                  <a:srgbClr val="113452"/>
                </a:solidFill>
                <a:latin typeface="Century Gothic" panose="020B0502020202020204" pitchFamily="34" charset="0"/>
                <a:cs typeface="+mn-cs"/>
              </a:rPr>
              <a:t>… </a:t>
            </a:r>
            <a:endParaRPr lang="nl-NL" sz="4400" b="1" dirty="0">
              <a:solidFill>
                <a:srgbClr val="113452"/>
              </a:solidFill>
              <a:latin typeface="Century Gothic" panose="020B0502020202020204" pitchFamily="34" charset="0"/>
              <a:cs typeface="+mn-cs"/>
            </a:endParaRPr>
          </a:p>
        </p:txBody>
      </p:sp>
      <p:sp>
        <p:nvSpPr>
          <p:cNvPr id="10" name="Rechthoek 29"/>
          <p:cNvSpPr/>
          <p:nvPr/>
        </p:nvSpPr>
        <p:spPr>
          <a:xfrm>
            <a:off x="2366963" y="2344738"/>
            <a:ext cx="3652837" cy="922337"/>
          </a:xfrm>
          <a:prstGeom prst="rect">
            <a:avLst/>
          </a:prstGeom>
        </p:spPr>
        <p:txBody>
          <a:bodyPr anchor="ctr"/>
          <a:lstStyle/>
          <a:p>
            <a:pPr fontAlgn="auto">
              <a:spcAft>
                <a:spcPts val="0"/>
              </a:spcAft>
              <a:defRPr/>
            </a:pPr>
            <a:r>
              <a:rPr lang="nl-NL" sz="4800" dirty="0">
                <a:solidFill>
                  <a:srgbClr val="113452"/>
                </a:solidFill>
                <a:latin typeface="Century Gothic" panose="020B0502020202020204" pitchFamily="34" charset="0"/>
                <a:cs typeface="+mn-cs"/>
              </a:rPr>
              <a:t>komen hier</a:t>
            </a:r>
            <a:endParaRPr lang="nl-NL" sz="4800" b="1" dirty="0">
              <a:solidFill>
                <a:srgbClr val="113452"/>
              </a:solidFill>
              <a:latin typeface="Century Gothic" panose="020B0502020202020204" pitchFamily="34" charset="0"/>
              <a:ea typeface="+mj-ea"/>
              <a:cs typeface="+mj-cs"/>
            </a:endParaRPr>
          </a:p>
        </p:txBody>
      </p:sp>
      <p:sp>
        <p:nvSpPr>
          <p:cNvPr id="11" name="Rechthoek 30"/>
          <p:cNvSpPr/>
          <p:nvPr/>
        </p:nvSpPr>
        <p:spPr>
          <a:xfrm>
            <a:off x="395288" y="3500438"/>
            <a:ext cx="9648825" cy="769937"/>
          </a:xfrm>
          <a:prstGeom prst="rect">
            <a:avLst/>
          </a:prstGeom>
        </p:spPr>
        <p:txBody>
          <a:bodyPr anchor="ctr"/>
          <a:lstStyle/>
          <a:p>
            <a:pPr fontAlgn="auto">
              <a:spcBef>
                <a:spcPts val="0"/>
              </a:spcBef>
              <a:spcAft>
                <a:spcPts val="0"/>
              </a:spcAft>
              <a:defRPr/>
            </a:pPr>
            <a:r>
              <a:rPr lang="nl-NL" sz="3200" dirty="0">
                <a:solidFill>
                  <a:srgbClr val="113452"/>
                </a:solidFill>
                <a:latin typeface="Century Gothic" panose="020B0502020202020204" pitchFamily="34" charset="0"/>
                <a:cs typeface="+mn-cs"/>
              </a:rPr>
              <a:t>veel</a:t>
            </a:r>
            <a:r>
              <a:rPr lang="nl-NL" sz="3200" b="1" dirty="0">
                <a:solidFill>
                  <a:srgbClr val="113452"/>
                </a:solidFill>
                <a:latin typeface="Century Gothic" panose="020B0502020202020204" pitchFamily="34" charset="0"/>
                <a:cs typeface="+mn-cs"/>
              </a:rPr>
              <a:t> </a:t>
            </a:r>
            <a:r>
              <a:rPr lang="nl-NL" sz="3200" dirty="0">
                <a:solidFill>
                  <a:srgbClr val="113452"/>
                </a:solidFill>
                <a:latin typeface="Century Gothic" panose="020B0502020202020204" pitchFamily="34" charset="0"/>
                <a:cs typeface="+mn-cs"/>
              </a:rPr>
              <a:t>meer voor dan in </a:t>
            </a:r>
            <a:br>
              <a:rPr lang="nl-NL" sz="3200" dirty="0">
                <a:solidFill>
                  <a:srgbClr val="113452"/>
                </a:solidFill>
                <a:latin typeface="Century Gothic" panose="020B0502020202020204" pitchFamily="34" charset="0"/>
                <a:cs typeface="+mn-cs"/>
              </a:rPr>
            </a:br>
            <a:r>
              <a:rPr lang="nl-NL" sz="6000" b="1" dirty="0">
                <a:solidFill>
                  <a:srgbClr val="113452"/>
                </a:solidFill>
                <a:latin typeface="Century Gothic" panose="020B0502020202020204" pitchFamily="34" charset="0"/>
                <a:cs typeface="+mn-cs"/>
              </a:rPr>
              <a:t>Nederland</a:t>
            </a:r>
            <a:endParaRPr lang="nl-NL" sz="5400" dirty="0">
              <a:solidFill>
                <a:srgbClr val="113452"/>
              </a:solidFill>
              <a:latin typeface="+mn-lt"/>
              <a:cs typeface="+mn-cs"/>
            </a:endParaRPr>
          </a:p>
        </p:txBody>
      </p:sp>
      <p:sp>
        <p:nvSpPr>
          <p:cNvPr id="12" name="Rechthoek 31"/>
          <p:cNvSpPr/>
          <p:nvPr/>
        </p:nvSpPr>
        <p:spPr>
          <a:xfrm>
            <a:off x="395288" y="2417763"/>
            <a:ext cx="1971675" cy="830262"/>
          </a:xfrm>
          <a:prstGeom prst="rect">
            <a:avLst/>
          </a:prstGeom>
        </p:spPr>
        <p:txBody>
          <a:bodyPr wrap="none">
            <a:spAutoFit/>
          </a:bodyPr>
          <a:lstStyle/>
          <a:p>
            <a:pPr fontAlgn="auto">
              <a:spcBef>
                <a:spcPts val="0"/>
              </a:spcBef>
              <a:spcAft>
                <a:spcPts val="0"/>
              </a:spcAft>
              <a:defRPr/>
            </a:pPr>
            <a:r>
              <a:rPr lang="nl-NL" sz="4800" b="1" dirty="0">
                <a:solidFill>
                  <a:srgbClr val="113452"/>
                </a:solidFill>
                <a:latin typeface="Century Gothic" panose="020B0502020202020204" pitchFamily="34" charset="0"/>
                <a:cs typeface="+mn-cs"/>
              </a:rPr>
              <a:t>BRMO</a:t>
            </a:r>
            <a:endParaRPr lang="nl-NL" sz="4800" dirty="0">
              <a:solidFill>
                <a:srgbClr val="113452"/>
              </a:solidFill>
              <a:latin typeface="+mn-lt"/>
              <a:cs typeface="+mn-cs"/>
            </a:endParaRPr>
          </a:p>
        </p:txBody>
      </p:sp>
    </p:spTree>
    <p:extLst>
      <p:ext uri="{BB962C8B-B14F-4D97-AF65-F5344CB8AC3E}">
        <p14:creationId xmlns:p14="http://schemas.microsoft.com/office/powerpoint/2010/main" val="319060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874713"/>
            <a:ext cx="4660900" cy="725487"/>
          </a:xfrm>
        </p:spPr>
        <p:txBody>
          <a:bodyPr/>
          <a:lstStyle/>
          <a:p>
            <a:r>
              <a:rPr lang="en-GB" dirty="0" smtClean="0"/>
              <a:t>Wat is </a:t>
            </a:r>
            <a:r>
              <a:rPr lang="en-GB" dirty="0" err="1" smtClean="0"/>
              <a:t>een</a:t>
            </a:r>
            <a:r>
              <a:rPr lang="en-GB" dirty="0" smtClean="0"/>
              <a:t> micro-</a:t>
            </a:r>
            <a:r>
              <a:rPr lang="en-GB" dirty="0" err="1" smtClean="0"/>
              <a:t>organisme</a:t>
            </a:r>
            <a:r>
              <a:rPr lang="en-GB" dirty="0" smtClean="0"/>
              <a:t>?</a:t>
            </a:r>
          </a:p>
        </p:txBody>
      </p:sp>
      <p:grpSp>
        <p:nvGrpSpPr>
          <p:cNvPr id="16" name="Groep 15"/>
          <p:cNvGrpSpPr>
            <a:grpSpLocks/>
          </p:cNvGrpSpPr>
          <p:nvPr/>
        </p:nvGrpSpPr>
        <p:grpSpPr bwMode="auto">
          <a:xfrm>
            <a:off x="2462213" y="1817688"/>
            <a:ext cx="4548187" cy="5565775"/>
            <a:chOff x="2102212" y="1717824"/>
            <a:chExt cx="4547779" cy="5565409"/>
          </a:xfrm>
        </p:grpSpPr>
        <p:sp>
          <p:nvSpPr>
            <p:cNvPr id="5" name="Rechthoek 4"/>
            <p:cNvSpPr/>
            <p:nvPr/>
          </p:nvSpPr>
          <p:spPr>
            <a:xfrm>
              <a:off x="3608614" y="1860690"/>
              <a:ext cx="258740" cy="4251045"/>
            </a:xfrm>
            <a:prstGeom prst="rect">
              <a:avLst/>
            </a:prstGeom>
            <a:solidFill>
              <a:schemeClr val="accent1">
                <a:lumMod val="10000"/>
                <a:lumOff val="90000"/>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grpSp>
          <p:nvGrpSpPr>
            <p:cNvPr id="23559" name="Groep 14"/>
            <p:cNvGrpSpPr>
              <a:grpSpLocks/>
            </p:cNvGrpSpPr>
            <p:nvPr/>
          </p:nvGrpSpPr>
          <p:grpSpPr bwMode="auto">
            <a:xfrm>
              <a:off x="2102212" y="1717824"/>
              <a:ext cx="4547779" cy="5565409"/>
              <a:chOff x="2102212" y="1717824"/>
              <a:chExt cx="4547779" cy="5565409"/>
            </a:xfrm>
          </p:grpSpPr>
          <p:grpSp>
            <p:nvGrpSpPr>
              <p:cNvPr id="23560" name="Groep 11"/>
              <p:cNvGrpSpPr>
                <a:grpSpLocks/>
              </p:cNvGrpSpPr>
              <p:nvPr/>
            </p:nvGrpSpPr>
            <p:grpSpPr bwMode="auto">
              <a:xfrm>
                <a:off x="2166144" y="1819424"/>
                <a:ext cx="4476863" cy="5463809"/>
                <a:chOff x="2166144" y="1819424"/>
                <a:chExt cx="4476863" cy="5463809"/>
              </a:xfrm>
            </p:grpSpPr>
            <p:sp>
              <p:nvSpPr>
                <p:cNvPr id="8" name="Ovaal 7"/>
                <p:cNvSpPr/>
                <p:nvPr/>
              </p:nvSpPr>
              <p:spPr>
                <a:xfrm>
                  <a:off x="2165706" y="1819417"/>
                  <a:ext cx="4477935" cy="4476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573" name="Tijdelijke aanduiding voor verticale tekst 6"/>
                <p:cNvSpPr txBox="1">
                  <a:spLocks/>
                </p:cNvSpPr>
                <p:nvPr/>
              </p:nvSpPr>
              <p:spPr bwMode="auto">
                <a:xfrm>
                  <a:off x="2814869" y="2757270"/>
                  <a:ext cx="3272912" cy="4525963"/>
                </a:xfrm>
                <a:prstGeom prst="rect">
                  <a:avLst/>
                </a:prstGeom>
                <a:noFill/>
                <a:ln w="9525">
                  <a:noFill/>
                  <a:miter lim="800000"/>
                  <a:headEnd/>
                  <a:tailEnd/>
                </a:ln>
              </p:spPr>
              <p:txBody>
                <a:bodyPr lIns="108000" tIns="72000" rIns="108000" bIns="72000"/>
                <a:lstStyle/>
                <a:p>
                  <a:pPr marL="0" lvl="1" algn="ctr">
                    <a:lnSpc>
                      <a:spcPts val="2000"/>
                    </a:lnSpc>
                    <a:spcBef>
                      <a:spcPts val="600"/>
                    </a:spcBef>
                    <a:spcAft>
                      <a:spcPts val="600"/>
                    </a:spcAft>
                    <a:buClr>
                      <a:schemeClr val="accent1"/>
                    </a:buClr>
                    <a:buFont typeface="Wingdings" pitchFamily="2" charset="2"/>
                    <a:buNone/>
                  </a:pPr>
                  <a:r>
                    <a:rPr lang="nl-NL" sz="1600">
                      <a:solidFill>
                        <a:srgbClr val="3C3931"/>
                      </a:solidFill>
                      <a:latin typeface="Verdana" pitchFamily="34" charset="0"/>
                    </a:rPr>
                    <a:t>Een micro-organisme of microbe is een organisme dat te klein is om met het blote oog te zien. Hieronder vallen alle eencelligen zoals bacteriën, protozoa (waaronder de amoeben), eencellige algen en schimmels (waaronder de gisten).</a:t>
                  </a:r>
                  <a:endParaRPr lang="nl-NL" sz="1600" i="1">
                    <a:solidFill>
                      <a:srgbClr val="3C3931"/>
                    </a:solidFill>
                    <a:latin typeface="Verdana" pitchFamily="34" charset="0"/>
                  </a:endParaRPr>
                </a:p>
              </p:txBody>
            </p:sp>
          </p:grpSp>
          <p:grpSp>
            <p:nvGrpSpPr>
              <p:cNvPr id="23561" name="Groep 37"/>
              <p:cNvGrpSpPr>
                <a:grpSpLocks/>
              </p:cNvGrpSpPr>
              <p:nvPr/>
            </p:nvGrpSpPr>
            <p:grpSpPr bwMode="auto">
              <a:xfrm>
                <a:off x="2102212" y="1717824"/>
                <a:ext cx="4547779" cy="4588874"/>
                <a:chOff x="280800" y="1477617"/>
                <a:chExt cx="3193554" cy="3222415"/>
              </a:xfrm>
            </p:grpSpPr>
            <p:sp>
              <p:nvSpPr>
                <p:cNvPr id="41" name="Ring 40"/>
                <p:cNvSpPr/>
                <p:nvPr/>
              </p:nvSpPr>
              <p:spPr>
                <a:xfrm rot="20700000">
                  <a:off x="280800" y="1477617"/>
                  <a:ext cx="3193554" cy="3193554"/>
                </a:xfrm>
                <a:prstGeom prst="donut">
                  <a:avLst>
                    <a:gd name="adj" fmla="val 3515"/>
                  </a:avLst>
                </a:prstGeom>
                <a:solidFill>
                  <a:schemeClr val="bg1">
                    <a:lumMod val="75000"/>
                  </a:schemeClr>
                </a:solidFill>
                <a:ln w="25400" cap="flat" cmpd="sng" algn="ctr">
                  <a:solidFill>
                    <a:schemeClr val="tx1">
                      <a:lumMod val="50000"/>
                      <a:lumOff val="50000"/>
                    </a:schemeClr>
                  </a:solidFill>
                  <a:prstDash val="solid"/>
                </a:ln>
                <a:effectLst/>
                <a:scene3d>
                  <a:camera prst="orthographicFront"/>
                  <a:lightRig rig="threePt" dir="t"/>
                </a:scene3d>
                <a:sp3d>
                  <a:bevelT prst="convex"/>
                </a:sp3d>
              </p:spPr>
              <p:txBody>
                <a:bodyPr anchor="ctr"/>
                <a:lstStyle/>
                <a:p>
                  <a:pPr algn="ctr" fontAlgn="auto">
                    <a:spcBef>
                      <a:spcPts val="0"/>
                    </a:spcBef>
                    <a:spcAft>
                      <a:spcPts val="0"/>
                    </a:spcAft>
                    <a:defRPr/>
                  </a:pPr>
                  <a:endParaRPr lang="nl-NL" kern="0">
                    <a:solidFill>
                      <a:prstClr val="black"/>
                    </a:solidFill>
                    <a:latin typeface="Segoe UI Light"/>
                    <a:cs typeface="+mn-cs"/>
                  </a:endParaRPr>
                </a:p>
              </p:txBody>
            </p:sp>
            <p:sp>
              <p:nvSpPr>
                <p:cNvPr id="42" name="Maan 41"/>
                <p:cNvSpPr/>
                <p:nvPr/>
              </p:nvSpPr>
              <p:spPr>
                <a:xfrm rot="1800000">
                  <a:off x="619911" y="1507147"/>
                  <a:ext cx="1145950" cy="2291900"/>
                </a:xfrm>
                <a:prstGeom prst="moon">
                  <a:avLst>
                    <a:gd name="adj" fmla="val 29754"/>
                  </a:avLst>
                </a:prstGeom>
                <a:solidFill>
                  <a:sysClr val="window" lastClr="FFFFFF"/>
                </a:solidFill>
                <a:ln w="25400" cap="flat" cmpd="sng" algn="ctr">
                  <a:noFill/>
                  <a:prstDash val="solid"/>
                </a:ln>
                <a:effectLst>
                  <a:softEdge rad="127000"/>
                </a:effectLst>
              </p:spPr>
              <p:txBody>
                <a:bodyPr anchor="ctr"/>
                <a:lstStyle/>
                <a:p>
                  <a:pPr algn="ctr" fontAlgn="auto">
                    <a:spcBef>
                      <a:spcPts val="0"/>
                    </a:spcBef>
                    <a:spcAft>
                      <a:spcPts val="0"/>
                    </a:spcAft>
                    <a:defRPr/>
                  </a:pPr>
                  <a:endParaRPr lang="nl-NL" kern="0">
                    <a:solidFill>
                      <a:prstClr val="white"/>
                    </a:solidFill>
                    <a:latin typeface="Segoe UI Light"/>
                    <a:cs typeface="+mn-cs"/>
                  </a:endParaRPr>
                </a:p>
              </p:txBody>
            </p:sp>
            <p:sp>
              <p:nvSpPr>
                <p:cNvPr id="43" name="Maan 42"/>
                <p:cNvSpPr/>
                <p:nvPr/>
              </p:nvSpPr>
              <p:spPr>
                <a:xfrm rot="12600000">
                  <a:off x="2054099" y="2408132"/>
                  <a:ext cx="1145950" cy="2291900"/>
                </a:xfrm>
                <a:prstGeom prst="moon">
                  <a:avLst>
                    <a:gd name="adj" fmla="val 29754"/>
                  </a:avLst>
                </a:prstGeom>
                <a:solidFill>
                  <a:srgbClr val="232D34">
                    <a:lumMod val="25000"/>
                    <a:lumOff val="75000"/>
                  </a:srgbClr>
                </a:solidFill>
                <a:ln w="25400" cap="flat" cmpd="sng" algn="ctr">
                  <a:noFill/>
                  <a:prstDash val="solid"/>
                </a:ln>
                <a:effectLst>
                  <a:softEdge rad="127000"/>
                </a:effectLst>
              </p:spPr>
              <p:txBody>
                <a:bodyPr anchor="ctr"/>
                <a:lstStyle/>
                <a:p>
                  <a:pPr algn="ctr" fontAlgn="auto">
                    <a:spcBef>
                      <a:spcPts val="0"/>
                    </a:spcBef>
                    <a:spcAft>
                      <a:spcPts val="0"/>
                    </a:spcAft>
                    <a:defRPr/>
                  </a:pPr>
                  <a:endParaRPr lang="nl-NL" kern="0">
                    <a:solidFill>
                      <a:prstClr val="white"/>
                    </a:solidFill>
                    <a:latin typeface="Segoe UI Light"/>
                    <a:cs typeface="+mn-cs"/>
                  </a:endParaRPr>
                </a:p>
              </p:txBody>
            </p:sp>
            <p:sp>
              <p:nvSpPr>
                <p:cNvPr id="44" name="Ovaal 43"/>
                <p:cNvSpPr/>
                <p:nvPr/>
              </p:nvSpPr>
              <p:spPr>
                <a:xfrm rot="20700000">
                  <a:off x="403271" y="1599786"/>
                  <a:ext cx="2948611" cy="2948609"/>
                </a:xfrm>
                <a:prstGeom prst="ellipse">
                  <a:avLst/>
                </a:prstGeom>
                <a:solidFill>
                  <a:srgbClr val="3F66AF">
                    <a:lumMod val="40000"/>
                    <a:lumOff val="60000"/>
                  </a:srgbClr>
                </a:solidFill>
                <a:ln w="25400" cap="flat" cmpd="sng" algn="ctr">
                  <a:solidFill>
                    <a:srgbClr val="A2D7C2"/>
                  </a:solid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fontAlgn="auto">
                    <a:spcBef>
                      <a:spcPts val="0"/>
                    </a:spcBef>
                    <a:spcAft>
                      <a:spcPts val="0"/>
                    </a:spcAft>
                    <a:defRPr/>
                  </a:pPr>
                  <a:endParaRPr lang="nl-NL" kern="0">
                    <a:solidFill>
                      <a:prstClr val="white"/>
                    </a:solidFill>
                    <a:latin typeface="Segoe UI Light"/>
                    <a:cs typeface="+mn-cs"/>
                  </a:endParaRPr>
                </a:p>
              </p:txBody>
            </p:sp>
          </p:grpSp>
        </p:grpSp>
      </p:grpSp>
      <p:sp>
        <p:nvSpPr>
          <p:cNvPr id="23" name="Rechthoek 22"/>
          <p:cNvSpPr/>
          <p:nvPr/>
        </p:nvSpPr>
        <p:spPr>
          <a:xfrm>
            <a:off x="0" y="6578600"/>
            <a:ext cx="9144000" cy="306388"/>
          </a:xfrm>
          <a:prstGeom prst="rect">
            <a:avLst/>
          </a:prstGeom>
          <a:solidFill>
            <a:srgbClr val="4F81BD"/>
          </a:solidFill>
          <a:ln>
            <a:noFill/>
          </a:ln>
          <a:extLst/>
        </p:spPr>
        <p:txBody>
          <a:bodyPr wrap="none" anchor="ctr"/>
          <a:lstStyle/>
          <a:p>
            <a:pPr algn="ctr" fontAlgn="auto">
              <a:spcBef>
                <a:spcPts val="0"/>
              </a:spcBef>
              <a:spcAft>
                <a:spcPts val="0"/>
              </a:spcAft>
              <a:defRPr/>
            </a:pPr>
            <a:endParaRPr lang="nl-NL" kern="0">
              <a:solidFill>
                <a:prstClr val="black"/>
              </a:solidFill>
              <a:latin typeface="Verdana" pitchFamily="34" charset="0"/>
            </a:endParaRPr>
          </a:p>
        </p:txBody>
      </p:sp>
      <p:sp>
        <p:nvSpPr>
          <p:cNvPr id="23557"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7" name="Rechthoek 15"/>
          <p:cNvSpPr/>
          <p:nvPr/>
        </p:nvSpPr>
        <p:spPr>
          <a:xfrm>
            <a:off x="2366541" y="2864247"/>
            <a:ext cx="4684712" cy="769938"/>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in een </a:t>
            </a:r>
            <a:r>
              <a:rPr lang="nl-NL" sz="4400" b="1" dirty="0">
                <a:solidFill>
                  <a:srgbClr val="113452"/>
                </a:solidFill>
                <a:latin typeface="Century Gothic" panose="020B0502020202020204" pitchFamily="34" charset="0"/>
                <a:cs typeface="+mn-cs"/>
              </a:rPr>
              <a:t>ZIEKENHUIS</a:t>
            </a:r>
            <a:endParaRPr lang="nl-NL" sz="3600" b="1" dirty="0">
              <a:solidFill>
                <a:srgbClr val="113452"/>
              </a:solidFill>
              <a:latin typeface="Century Gothic" panose="020B0502020202020204" pitchFamily="34" charset="0"/>
              <a:cs typeface="+mn-cs"/>
            </a:endParaRPr>
          </a:p>
        </p:txBody>
      </p:sp>
      <p:sp>
        <p:nvSpPr>
          <p:cNvPr id="8" name="Rechthoek 16"/>
          <p:cNvSpPr/>
          <p:nvPr/>
        </p:nvSpPr>
        <p:spPr>
          <a:xfrm>
            <a:off x="1593428" y="2276872"/>
            <a:ext cx="5930900" cy="769938"/>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Je wordt </a:t>
            </a:r>
            <a:r>
              <a:rPr lang="nl-NL" sz="4400" b="1" dirty="0">
                <a:solidFill>
                  <a:srgbClr val="113452"/>
                </a:solidFill>
                <a:latin typeface="Century Gothic" panose="020B0502020202020204" pitchFamily="34" charset="0"/>
                <a:cs typeface="+mn-cs"/>
              </a:rPr>
              <a:t>OPGENOMEN</a:t>
            </a:r>
            <a:endParaRPr lang="nl-NL" sz="3600" b="1" dirty="0">
              <a:solidFill>
                <a:srgbClr val="113452"/>
              </a:solidFill>
              <a:latin typeface="Century Gothic" panose="020B0502020202020204" pitchFamily="34" charset="0"/>
              <a:cs typeface="+mn-cs"/>
            </a:endParaRPr>
          </a:p>
        </p:txBody>
      </p:sp>
    </p:spTree>
    <p:extLst>
      <p:ext uri="{BB962C8B-B14F-4D97-AF65-F5344CB8AC3E}">
        <p14:creationId xmlns:p14="http://schemas.microsoft.com/office/powerpoint/2010/main" val="388601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5" name="Rechthoek 15"/>
          <p:cNvSpPr/>
          <p:nvPr/>
        </p:nvSpPr>
        <p:spPr>
          <a:xfrm>
            <a:off x="107504" y="1054100"/>
            <a:ext cx="3617913" cy="708025"/>
          </a:xfrm>
          <a:prstGeom prst="rect">
            <a:avLst/>
          </a:prstGeom>
        </p:spPr>
        <p:txBody>
          <a:bodyPr wrap="none">
            <a:spAutoFit/>
          </a:bodyPr>
          <a:lstStyle/>
          <a:p>
            <a:pPr fontAlgn="auto">
              <a:spcBef>
                <a:spcPts val="0"/>
              </a:spcBef>
              <a:spcAft>
                <a:spcPts val="0"/>
              </a:spcAft>
              <a:defRPr/>
            </a:pPr>
            <a:r>
              <a:rPr lang="nl-NL" sz="4000" dirty="0">
                <a:solidFill>
                  <a:srgbClr val="113452"/>
                </a:solidFill>
                <a:latin typeface="Century Gothic" panose="020B0502020202020204" pitchFamily="34" charset="0"/>
                <a:cs typeface="+mn-cs"/>
              </a:rPr>
              <a:t>Je komt terug</a:t>
            </a:r>
            <a:endParaRPr lang="nl-NL" sz="4000" b="1" dirty="0">
              <a:solidFill>
                <a:srgbClr val="113452"/>
              </a:solidFill>
              <a:latin typeface="Century Gothic" panose="020B0502020202020204" pitchFamily="34" charset="0"/>
              <a:cs typeface="+mn-cs"/>
            </a:endParaRPr>
          </a:p>
        </p:txBody>
      </p:sp>
      <p:sp>
        <p:nvSpPr>
          <p:cNvPr id="6" name="Rechthoek 16"/>
          <p:cNvSpPr/>
          <p:nvPr/>
        </p:nvSpPr>
        <p:spPr>
          <a:xfrm>
            <a:off x="1869629" y="1436688"/>
            <a:ext cx="5889625" cy="923925"/>
          </a:xfrm>
          <a:prstGeom prst="rect">
            <a:avLst/>
          </a:prstGeom>
        </p:spPr>
        <p:txBody>
          <a:bodyPr wrap="none">
            <a:spAutoFit/>
          </a:bodyPr>
          <a:lstStyle/>
          <a:p>
            <a:pPr fontAlgn="auto">
              <a:spcBef>
                <a:spcPts val="0"/>
              </a:spcBef>
              <a:spcAft>
                <a:spcPts val="0"/>
              </a:spcAft>
              <a:defRPr/>
            </a:pPr>
            <a:r>
              <a:rPr lang="nl-NL" sz="5400" dirty="0">
                <a:solidFill>
                  <a:srgbClr val="113452"/>
                </a:solidFill>
                <a:latin typeface="Century Gothic" panose="020B0502020202020204" pitchFamily="34" charset="0"/>
                <a:cs typeface="+mn-cs"/>
              </a:rPr>
              <a:t>naar</a:t>
            </a:r>
            <a:r>
              <a:rPr lang="nl-NL" sz="5400" b="1" dirty="0">
                <a:solidFill>
                  <a:srgbClr val="113452"/>
                </a:solidFill>
                <a:latin typeface="Century Gothic" panose="020B0502020202020204" pitchFamily="34" charset="0"/>
                <a:cs typeface="+mn-cs"/>
              </a:rPr>
              <a:t> NEDERLAND</a:t>
            </a:r>
            <a:endParaRPr lang="nl-NL" sz="2800" b="1" dirty="0">
              <a:solidFill>
                <a:srgbClr val="113452"/>
              </a:solidFill>
              <a:latin typeface="Century Gothic" panose="020B0502020202020204" pitchFamily="34" charset="0"/>
              <a:cs typeface="+mn-cs"/>
            </a:endParaRPr>
          </a:p>
        </p:txBody>
      </p:sp>
      <p:sp>
        <p:nvSpPr>
          <p:cNvPr id="7" name="Rechthoek 23"/>
          <p:cNvSpPr/>
          <p:nvPr/>
        </p:nvSpPr>
        <p:spPr>
          <a:xfrm>
            <a:off x="187325" y="3352973"/>
            <a:ext cx="4376738" cy="646113"/>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en moet nog even</a:t>
            </a:r>
            <a:endParaRPr lang="nl-NL" sz="3600" b="1" dirty="0">
              <a:solidFill>
                <a:srgbClr val="113452"/>
              </a:solidFill>
              <a:latin typeface="Century Gothic" panose="020B0502020202020204" pitchFamily="34" charset="0"/>
              <a:cs typeface="+mn-cs"/>
            </a:endParaRPr>
          </a:p>
        </p:txBody>
      </p:sp>
      <p:sp>
        <p:nvSpPr>
          <p:cNvPr id="8" name="Rechthoek 24"/>
          <p:cNvSpPr/>
          <p:nvPr/>
        </p:nvSpPr>
        <p:spPr>
          <a:xfrm>
            <a:off x="193675" y="3822873"/>
            <a:ext cx="8915400" cy="830263"/>
          </a:xfrm>
          <a:prstGeom prst="rect">
            <a:avLst/>
          </a:prstGeom>
        </p:spPr>
        <p:txBody>
          <a:bodyPr wrap="none">
            <a:spAutoFit/>
          </a:bodyPr>
          <a:lstStyle/>
          <a:p>
            <a:pPr fontAlgn="auto">
              <a:spcBef>
                <a:spcPts val="0"/>
              </a:spcBef>
              <a:spcAft>
                <a:spcPts val="0"/>
              </a:spcAft>
              <a:defRPr/>
            </a:pPr>
            <a:r>
              <a:rPr lang="nl-NL" sz="4800" b="1" dirty="0">
                <a:solidFill>
                  <a:srgbClr val="113452"/>
                </a:solidFill>
                <a:latin typeface="Century Gothic" panose="020B0502020202020204" pitchFamily="34" charset="0"/>
                <a:cs typeface="+mn-cs"/>
              </a:rPr>
              <a:t>AANSTERKEN</a:t>
            </a:r>
            <a:r>
              <a:rPr lang="nl-NL" sz="4800" dirty="0">
                <a:solidFill>
                  <a:srgbClr val="113452"/>
                </a:solidFill>
                <a:latin typeface="Century Gothic" panose="020B0502020202020204" pitchFamily="34" charset="0"/>
                <a:cs typeface="+mn-cs"/>
              </a:rPr>
              <a:t> </a:t>
            </a:r>
            <a:r>
              <a:rPr lang="nl-NL" sz="3600" dirty="0">
                <a:solidFill>
                  <a:srgbClr val="113452"/>
                </a:solidFill>
                <a:latin typeface="Century Gothic" panose="020B0502020202020204" pitchFamily="34" charset="0"/>
                <a:cs typeface="+mn-cs"/>
              </a:rPr>
              <a:t>in het </a:t>
            </a:r>
            <a:r>
              <a:rPr lang="nl-NL" sz="4800" b="1" dirty="0">
                <a:solidFill>
                  <a:srgbClr val="113452"/>
                </a:solidFill>
                <a:latin typeface="Century Gothic" panose="020B0502020202020204" pitchFamily="34" charset="0"/>
                <a:cs typeface="+mn-cs"/>
              </a:rPr>
              <a:t>ZIEKENHUIS</a:t>
            </a:r>
            <a:endParaRPr lang="nl-NL" sz="2400" b="1" dirty="0">
              <a:solidFill>
                <a:srgbClr val="113452"/>
              </a:solidFill>
              <a:latin typeface="Century Gothic" panose="020B0502020202020204" pitchFamily="34" charset="0"/>
              <a:cs typeface="+mn-cs"/>
            </a:endParaRPr>
          </a:p>
        </p:txBody>
      </p:sp>
    </p:spTree>
    <p:extLst>
      <p:ext uri="{BB962C8B-B14F-4D97-AF65-F5344CB8AC3E}">
        <p14:creationId xmlns:p14="http://schemas.microsoft.com/office/powerpoint/2010/main" val="260300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 name="Rechthoek 23"/>
          <p:cNvSpPr/>
          <p:nvPr/>
        </p:nvSpPr>
        <p:spPr>
          <a:xfrm>
            <a:off x="287338" y="831850"/>
            <a:ext cx="7466012" cy="768350"/>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Er wordt meteen </a:t>
            </a:r>
            <a:r>
              <a:rPr lang="nl-NL" sz="4400" b="1" dirty="0">
                <a:solidFill>
                  <a:srgbClr val="113452"/>
                </a:solidFill>
                <a:latin typeface="Century Gothic" panose="020B0502020202020204" pitchFamily="34" charset="0"/>
                <a:cs typeface="+mn-cs"/>
              </a:rPr>
              <a:t>MRSA/BRMO</a:t>
            </a:r>
          </a:p>
        </p:txBody>
      </p:sp>
      <p:sp>
        <p:nvSpPr>
          <p:cNvPr id="4" name="Rechthoek 24"/>
          <p:cNvSpPr/>
          <p:nvPr/>
        </p:nvSpPr>
        <p:spPr>
          <a:xfrm>
            <a:off x="3941763" y="1327150"/>
            <a:ext cx="5118100" cy="831850"/>
          </a:xfrm>
          <a:prstGeom prst="rect">
            <a:avLst/>
          </a:prstGeom>
        </p:spPr>
        <p:txBody>
          <a:bodyPr wrap="none">
            <a:spAutoFit/>
          </a:bodyPr>
          <a:lstStyle/>
          <a:p>
            <a:pPr fontAlgn="auto">
              <a:spcBef>
                <a:spcPts val="0"/>
              </a:spcBef>
              <a:spcAft>
                <a:spcPts val="0"/>
              </a:spcAft>
              <a:defRPr/>
            </a:pPr>
            <a:r>
              <a:rPr lang="nl-NL" sz="4800" dirty="0">
                <a:solidFill>
                  <a:srgbClr val="113452"/>
                </a:solidFill>
                <a:latin typeface="Century Gothic" panose="020B0502020202020204" pitchFamily="34" charset="0"/>
                <a:cs typeface="+mn-cs"/>
              </a:rPr>
              <a:t>isolatie ingesteld</a:t>
            </a:r>
            <a:endParaRPr lang="nl-NL" sz="2400" b="1" dirty="0">
              <a:solidFill>
                <a:srgbClr val="113452"/>
              </a:solidFill>
              <a:latin typeface="Century Gothic" panose="020B0502020202020204" pitchFamily="34" charset="0"/>
              <a:cs typeface="+mn-cs"/>
            </a:endParaRPr>
          </a:p>
        </p:txBody>
      </p:sp>
      <p:sp>
        <p:nvSpPr>
          <p:cNvPr id="5" name="Rechthoek 23"/>
          <p:cNvSpPr/>
          <p:nvPr/>
        </p:nvSpPr>
        <p:spPr>
          <a:xfrm>
            <a:off x="3629025" y="3900488"/>
            <a:ext cx="5326063" cy="584200"/>
          </a:xfrm>
          <a:prstGeom prst="rect">
            <a:avLst/>
          </a:prstGeom>
        </p:spPr>
        <p:txBody>
          <a:bodyPr wrap="none">
            <a:spAutoFit/>
          </a:bodyPr>
          <a:lstStyle/>
          <a:p>
            <a:pPr algn="r" fontAlgn="auto">
              <a:spcBef>
                <a:spcPts val="0"/>
              </a:spcBef>
              <a:spcAft>
                <a:spcPts val="0"/>
              </a:spcAft>
              <a:defRPr/>
            </a:pPr>
            <a:r>
              <a:rPr lang="nl-NL" sz="3200" dirty="0">
                <a:solidFill>
                  <a:srgbClr val="113452"/>
                </a:solidFill>
                <a:latin typeface="Century Gothic" panose="020B0502020202020204" pitchFamily="34" charset="0"/>
                <a:cs typeface="+mn-cs"/>
              </a:rPr>
              <a:t>En dan wordt ontdekt dat</a:t>
            </a:r>
            <a:endParaRPr lang="nl-NL" sz="3200" b="1" dirty="0">
              <a:solidFill>
                <a:srgbClr val="113452"/>
              </a:solidFill>
              <a:latin typeface="Century Gothic" panose="020B0502020202020204" pitchFamily="34" charset="0"/>
              <a:cs typeface="+mn-cs"/>
            </a:endParaRPr>
          </a:p>
        </p:txBody>
      </p:sp>
      <p:sp>
        <p:nvSpPr>
          <p:cNvPr id="6" name="Rechthoek 24"/>
          <p:cNvSpPr/>
          <p:nvPr/>
        </p:nvSpPr>
        <p:spPr>
          <a:xfrm>
            <a:off x="4200525" y="4289425"/>
            <a:ext cx="4754563" cy="831850"/>
          </a:xfrm>
          <a:prstGeom prst="rect">
            <a:avLst/>
          </a:prstGeom>
        </p:spPr>
        <p:txBody>
          <a:bodyPr wrap="none">
            <a:spAutoFit/>
          </a:bodyPr>
          <a:lstStyle/>
          <a:p>
            <a:pPr algn="r" fontAlgn="auto">
              <a:spcBef>
                <a:spcPts val="0"/>
              </a:spcBef>
              <a:spcAft>
                <a:spcPts val="0"/>
              </a:spcAft>
              <a:defRPr/>
            </a:pPr>
            <a:r>
              <a:rPr lang="nl-NL" sz="4800" dirty="0">
                <a:solidFill>
                  <a:srgbClr val="113452"/>
                </a:solidFill>
                <a:latin typeface="Century Gothic" panose="020B0502020202020204" pitchFamily="34" charset="0"/>
                <a:cs typeface="+mn-cs"/>
              </a:rPr>
              <a:t>er sprake is van</a:t>
            </a:r>
            <a:endParaRPr lang="nl-NL" sz="2400" b="1" dirty="0">
              <a:solidFill>
                <a:srgbClr val="113452"/>
              </a:solidFill>
              <a:latin typeface="Century Gothic" panose="020B0502020202020204" pitchFamily="34" charset="0"/>
              <a:cs typeface="+mn-cs"/>
            </a:endParaRPr>
          </a:p>
        </p:txBody>
      </p:sp>
      <p:sp>
        <p:nvSpPr>
          <p:cNvPr id="7" name="Rechthoek 25"/>
          <p:cNvSpPr/>
          <p:nvPr/>
        </p:nvSpPr>
        <p:spPr>
          <a:xfrm>
            <a:off x="3406775" y="5021263"/>
            <a:ext cx="5486400" cy="1568450"/>
          </a:xfrm>
          <a:prstGeom prst="rect">
            <a:avLst/>
          </a:prstGeom>
        </p:spPr>
        <p:txBody>
          <a:bodyPr>
            <a:spAutoFit/>
          </a:bodyPr>
          <a:lstStyle/>
          <a:p>
            <a:pPr algn="r" fontAlgn="auto">
              <a:spcBef>
                <a:spcPts val="0"/>
              </a:spcBef>
              <a:spcAft>
                <a:spcPts val="0"/>
              </a:spcAft>
              <a:defRPr/>
            </a:pPr>
            <a:r>
              <a:rPr lang="nl-NL" sz="4800" b="1" dirty="0">
                <a:solidFill>
                  <a:srgbClr val="113452"/>
                </a:solidFill>
                <a:latin typeface="Century Gothic" panose="020B0502020202020204" pitchFamily="34" charset="0"/>
                <a:cs typeface="+mn-cs"/>
              </a:rPr>
              <a:t>KOLONISATIE </a:t>
            </a:r>
            <a:br>
              <a:rPr lang="nl-NL" sz="4800" b="1" dirty="0">
                <a:solidFill>
                  <a:srgbClr val="113452"/>
                </a:solidFill>
                <a:latin typeface="Century Gothic" panose="020B0502020202020204" pitchFamily="34" charset="0"/>
                <a:cs typeface="+mn-cs"/>
              </a:rPr>
            </a:br>
            <a:r>
              <a:rPr lang="nl-NL" sz="4800" b="1" dirty="0">
                <a:solidFill>
                  <a:srgbClr val="113452"/>
                </a:solidFill>
                <a:latin typeface="Century Gothic" panose="020B0502020202020204" pitchFamily="34" charset="0"/>
                <a:cs typeface="+mn-cs"/>
              </a:rPr>
              <a:t>MET BRMO</a:t>
            </a:r>
            <a:endParaRPr lang="nl-NL" sz="2400" b="1" dirty="0">
              <a:solidFill>
                <a:srgbClr val="113452"/>
              </a:solidFill>
              <a:latin typeface="Century Gothic" panose="020B0502020202020204" pitchFamily="34" charset="0"/>
              <a:cs typeface="+mn-cs"/>
            </a:endParaRPr>
          </a:p>
        </p:txBody>
      </p:sp>
    </p:spTree>
    <p:extLst>
      <p:ext uri="{BB962C8B-B14F-4D97-AF65-F5344CB8AC3E}">
        <p14:creationId xmlns:p14="http://schemas.microsoft.com/office/powerpoint/2010/main" val="204861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 name="Rechthoek 18"/>
          <p:cNvSpPr/>
          <p:nvPr/>
        </p:nvSpPr>
        <p:spPr>
          <a:xfrm>
            <a:off x="684213" y="974725"/>
            <a:ext cx="4675187" cy="923925"/>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Je mag naar </a:t>
            </a:r>
            <a:r>
              <a:rPr lang="nl-NL" sz="5400" b="1" dirty="0">
                <a:solidFill>
                  <a:srgbClr val="113452"/>
                </a:solidFill>
                <a:latin typeface="Century Gothic" panose="020B0502020202020204" pitchFamily="34" charset="0"/>
                <a:cs typeface="+mn-cs"/>
              </a:rPr>
              <a:t>HUIS</a:t>
            </a:r>
            <a:endParaRPr lang="nl-NL" sz="3600" dirty="0">
              <a:solidFill>
                <a:srgbClr val="113452"/>
              </a:solidFill>
              <a:latin typeface="Century Gothic" panose="020B0502020202020204" pitchFamily="34" charset="0"/>
              <a:cs typeface="+mn-cs"/>
            </a:endParaRPr>
          </a:p>
        </p:txBody>
      </p:sp>
      <p:sp>
        <p:nvSpPr>
          <p:cNvPr id="4" name="Rechthoek 18"/>
          <p:cNvSpPr/>
          <p:nvPr/>
        </p:nvSpPr>
        <p:spPr>
          <a:xfrm>
            <a:off x="107950" y="3172569"/>
            <a:ext cx="5292725" cy="831850"/>
          </a:xfrm>
          <a:prstGeom prst="rect">
            <a:avLst/>
          </a:prstGeom>
        </p:spPr>
        <p:txBody>
          <a:bodyPr wrap="none">
            <a:spAutoFit/>
          </a:bodyPr>
          <a:lstStyle/>
          <a:p>
            <a:pPr fontAlgn="auto">
              <a:spcBef>
                <a:spcPts val="0"/>
              </a:spcBef>
              <a:spcAft>
                <a:spcPts val="0"/>
              </a:spcAft>
              <a:defRPr/>
            </a:pPr>
            <a:r>
              <a:rPr lang="nl-NL" sz="3600" dirty="0">
                <a:solidFill>
                  <a:srgbClr val="113452"/>
                </a:solidFill>
                <a:latin typeface="Century Gothic" panose="020B0502020202020204" pitchFamily="34" charset="0"/>
                <a:cs typeface="+mn-cs"/>
              </a:rPr>
              <a:t>En ineens is </a:t>
            </a:r>
            <a:r>
              <a:rPr lang="nl-NL" sz="4800" b="1" dirty="0">
                <a:solidFill>
                  <a:srgbClr val="113452"/>
                </a:solidFill>
                <a:latin typeface="Century Gothic" panose="020B0502020202020204" pitchFamily="34" charset="0"/>
                <a:cs typeface="+mn-cs"/>
              </a:rPr>
              <a:t>ISOLATIE</a:t>
            </a:r>
            <a:endParaRPr lang="nl-NL" sz="8800" b="1" dirty="0">
              <a:solidFill>
                <a:srgbClr val="113452"/>
              </a:solidFill>
              <a:latin typeface="Century Gothic" panose="020B0502020202020204" pitchFamily="34" charset="0"/>
              <a:cs typeface="+mn-cs"/>
            </a:endParaRPr>
          </a:p>
        </p:txBody>
      </p:sp>
      <p:sp>
        <p:nvSpPr>
          <p:cNvPr id="5" name="Rechthoek 19"/>
          <p:cNvSpPr/>
          <p:nvPr/>
        </p:nvSpPr>
        <p:spPr>
          <a:xfrm>
            <a:off x="2976563" y="3709144"/>
            <a:ext cx="5421312" cy="1016000"/>
          </a:xfrm>
          <a:prstGeom prst="rect">
            <a:avLst/>
          </a:prstGeom>
        </p:spPr>
        <p:txBody>
          <a:bodyPr wrap="none">
            <a:spAutoFit/>
          </a:bodyPr>
          <a:lstStyle/>
          <a:p>
            <a:pPr fontAlgn="auto">
              <a:spcBef>
                <a:spcPts val="0"/>
              </a:spcBef>
              <a:spcAft>
                <a:spcPts val="0"/>
              </a:spcAft>
              <a:defRPr/>
            </a:pPr>
            <a:r>
              <a:rPr lang="nl-NL" sz="6000" b="1" dirty="0">
                <a:solidFill>
                  <a:srgbClr val="113452"/>
                </a:solidFill>
                <a:latin typeface="Century Gothic" panose="020B0502020202020204" pitchFamily="34" charset="0"/>
                <a:cs typeface="+mn-cs"/>
              </a:rPr>
              <a:t>NIET </a:t>
            </a:r>
            <a:r>
              <a:rPr lang="nl-NL" sz="4400" dirty="0">
                <a:solidFill>
                  <a:srgbClr val="113452"/>
                </a:solidFill>
                <a:latin typeface="Century Gothic" panose="020B0502020202020204" pitchFamily="34" charset="0"/>
                <a:cs typeface="+mn-cs"/>
              </a:rPr>
              <a:t>meer nodig?</a:t>
            </a:r>
            <a:endParaRPr lang="nl-NL" sz="2400" dirty="0">
              <a:solidFill>
                <a:srgbClr val="113452"/>
              </a:solidFill>
              <a:latin typeface="Century Gothic" panose="020B0502020202020204" pitchFamily="34" charset="0"/>
              <a:cs typeface="+mn-cs"/>
            </a:endParaRPr>
          </a:p>
        </p:txBody>
      </p:sp>
    </p:spTree>
    <p:extLst>
      <p:ext uri="{BB962C8B-B14F-4D97-AF65-F5344CB8AC3E}">
        <p14:creationId xmlns:p14="http://schemas.microsoft.com/office/powerpoint/2010/main" val="170938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 name="Rechthoek 14"/>
          <p:cNvSpPr/>
          <p:nvPr/>
        </p:nvSpPr>
        <p:spPr>
          <a:xfrm>
            <a:off x="3567113" y="1700213"/>
            <a:ext cx="2009775" cy="1323975"/>
          </a:xfrm>
          <a:prstGeom prst="rect">
            <a:avLst/>
          </a:prstGeom>
        </p:spPr>
        <p:txBody>
          <a:bodyPr wrap="none">
            <a:spAutoFit/>
          </a:bodyPr>
          <a:lstStyle/>
          <a:p>
            <a:pPr fontAlgn="auto">
              <a:spcBef>
                <a:spcPts val="0"/>
              </a:spcBef>
              <a:spcAft>
                <a:spcPts val="0"/>
              </a:spcAft>
              <a:defRPr/>
            </a:pPr>
            <a:r>
              <a:rPr lang="nl-NL" sz="8000" b="1" dirty="0">
                <a:solidFill>
                  <a:srgbClr val="113452"/>
                </a:solidFill>
                <a:latin typeface="Century Gothic" panose="020B0502020202020204" pitchFamily="34" charset="0"/>
                <a:cs typeface="+mn-cs"/>
              </a:rPr>
              <a:t>NEE</a:t>
            </a:r>
            <a:endParaRPr lang="nl-NL" sz="3200" b="1" dirty="0">
              <a:solidFill>
                <a:srgbClr val="113452"/>
              </a:solidFill>
              <a:latin typeface="Century Gothic" panose="020B0502020202020204" pitchFamily="34" charset="0"/>
              <a:cs typeface="+mn-cs"/>
            </a:endParaRPr>
          </a:p>
        </p:txBody>
      </p:sp>
      <p:sp>
        <p:nvSpPr>
          <p:cNvPr id="4" name="Rechthoek 15"/>
          <p:cNvSpPr/>
          <p:nvPr/>
        </p:nvSpPr>
        <p:spPr>
          <a:xfrm>
            <a:off x="976313" y="2838450"/>
            <a:ext cx="7191375" cy="769938"/>
          </a:xfrm>
          <a:prstGeom prst="rect">
            <a:avLst/>
          </a:prstGeom>
        </p:spPr>
        <p:txBody>
          <a:bodyPr>
            <a:spAutoFit/>
          </a:bodyPr>
          <a:lstStyle/>
          <a:p>
            <a:pPr fontAlgn="auto">
              <a:spcBef>
                <a:spcPts val="0"/>
              </a:spcBef>
              <a:spcAft>
                <a:spcPts val="0"/>
              </a:spcAft>
              <a:defRPr/>
            </a:pPr>
            <a:r>
              <a:rPr lang="nl-NL" sz="4400" b="1" dirty="0">
                <a:solidFill>
                  <a:srgbClr val="113452"/>
                </a:solidFill>
                <a:latin typeface="Century Gothic" panose="020B0502020202020204" pitchFamily="34" charset="0"/>
                <a:cs typeface="+mn-cs"/>
              </a:rPr>
              <a:t>THUIS</a:t>
            </a:r>
            <a:r>
              <a:rPr lang="nl-NL" sz="4400" dirty="0">
                <a:solidFill>
                  <a:srgbClr val="113452"/>
                </a:solidFill>
                <a:latin typeface="Century Gothic" panose="020B0502020202020204" pitchFamily="34" charset="0"/>
                <a:cs typeface="+mn-cs"/>
              </a:rPr>
              <a:t> is de situatie anders</a:t>
            </a:r>
            <a:endParaRPr lang="nl-NL" sz="2000" b="1" dirty="0">
              <a:solidFill>
                <a:srgbClr val="113452"/>
              </a:solidFill>
              <a:latin typeface="Century Gothic" panose="020B0502020202020204" pitchFamily="34" charset="0"/>
              <a:cs typeface="+mn-cs"/>
            </a:endParaRPr>
          </a:p>
        </p:txBody>
      </p:sp>
      <p:sp>
        <p:nvSpPr>
          <p:cNvPr id="5" name="Rechthoek 16"/>
          <p:cNvSpPr/>
          <p:nvPr/>
        </p:nvSpPr>
        <p:spPr>
          <a:xfrm>
            <a:off x="233363" y="3494088"/>
            <a:ext cx="8677275" cy="1016000"/>
          </a:xfrm>
          <a:prstGeom prst="rect">
            <a:avLst/>
          </a:prstGeom>
        </p:spPr>
        <p:txBody>
          <a:bodyPr>
            <a:spAutoFit/>
          </a:bodyPr>
          <a:lstStyle/>
          <a:p>
            <a:pPr fontAlgn="auto">
              <a:spcBef>
                <a:spcPts val="0"/>
              </a:spcBef>
              <a:spcAft>
                <a:spcPts val="0"/>
              </a:spcAft>
              <a:defRPr/>
            </a:pPr>
            <a:r>
              <a:rPr lang="nl-NL" sz="6000" dirty="0">
                <a:solidFill>
                  <a:srgbClr val="113452"/>
                </a:solidFill>
                <a:latin typeface="Century Gothic" panose="020B0502020202020204" pitchFamily="34" charset="0"/>
                <a:cs typeface="+mn-cs"/>
              </a:rPr>
              <a:t>dan in een </a:t>
            </a:r>
            <a:r>
              <a:rPr lang="nl-NL" sz="6000" b="1" dirty="0">
                <a:solidFill>
                  <a:srgbClr val="113452"/>
                </a:solidFill>
                <a:latin typeface="Century Gothic" panose="020B0502020202020204" pitchFamily="34" charset="0"/>
                <a:cs typeface="+mn-cs"/>
              </a:rPr>
              <a:t>ZIEKENHUIS</a:t>
            </a:r>
            <a:endParaRPr lang="nl-NL" sz="3200" b="1" dirty="0">
              <a:solidFill>
                <a:srgbClr val="113452"/>
              </a:solidFill>
              <a:latin typeface="Century Gothic" panose="020B0502020202020204" pitchFamily="34" charset="0"/>
              <a:cs typeface="+mn-cs"/>
            </a:endParaRPr>
          </a:p>
        </p:txBody>
      </p:sp>
    </p:spTree>
    <p:extLst>
      <p:ext uri="{BB962C8B-B14F-4D97-AF65-F5344CB8AC3E}">
        <p14:creationId xmlns:p14="http://schemas.microsoft.com/office/powerpoint/2010/main" val="170938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 name="Rechthoek 15"/>
          <p:cNvSpPr/>
          <p:nvPr/>
        </p:nvSpPr>
        <p:spPr>
          <a:xfrm>
            <a:off x="744538" y="2058988"/>
            <a:ext cx="7654925" cy="2062162"/>
          </a:xfrm>
          <a:prstGeom prst="rect">
            <a:avLst/>
          </a:prstGeom>
        </p:spPr>
        <p:txBody>
          <a:bodyPr>
            <a:spAutoFit/>
          </a:bodyPr>
          <a:lstStyle/>
          <a:p>
            <a:pPr algn="ctr" fontAlgn="auto">
              <a:spcBef>
                <a:spcPts val="0"/>
              </a:spcBef>
              <a:spcAft>
                <a:spcPts val="0"/>
              </a:spcAft>
              <a:defRPr/>
            </a:pPr>
            <a:r>
              <a:rPr lang="nl-NL" sz="3200" dirty="0">
                <a:solidFill>
                  <a:srgbClr val="113452"/>
                </a:solidFill>
                <a:latin typeface="Century Gothic" panose="020B0502020202020204" pitchFamily="34" charset="0"/>
                <a:cs typeface="+mn-cs"/>
              </a:rPr>
              <a:t>Een </a:t>
            </a:r>
            <a:r>
              <a:rPr lang="nl-NL" sz="3200" b="1" dirty="0">
                <a:solidFill>
                  <a:srgbClr val="113452"/>
                </a:solidFill>
                <a:latin typeface="Century Gothic" panose="020B0502020202020204" pitchFamily="34" charset="0"/>
                <a:cs typeface="+mn-cs"/>
              </a:rPr>
              <a:t>ZIEKENHUIS</a:t>
            </a:r>
            <a:r>
              <a:rPr lang="nl-NL" sz="3200" dirty="0">
                <a:solidFill>
                  <a:srgbClr val="113452"/>
                </a:solidFill>
                <a:latin typeface="Century Gothic" panose="020B0502020202020204" pitchFamily="34" charset="0"/>
                <a:cs typeface="+mn-cs"/>
              </a:rPr>
              <a:t> ligt vol met </a:t>
            </a:r>
            <a:r>
              <a:rPr lang="nl-NL" sz="3200" b="1" dirty="0">
                <a:solidFill>
                  <a:srgbClr val="113452"/>
                </a:solidFill>
                <a:latin typeface="Century Gothic" panose="020B0502020202020204" pitchFamily="34" charset="0"/>
                <a:cs typeface="+mn-cs"/>
              </a:rPr>
              <a:t>KWETSBARE </a:t>
            </a:r>
            <a:r>
              <a:rPr lang="nl-NL" sz="3200" dirty="0">
                <a:solidFill>
                  <a:srgbClr val="113452"/>
                </a:solidFill>
                <a:latin typeface="Century Gothic" panose="020B0502020202020204" pitchFamily="34" charset="0"/>
                <a:cs typeface="+mn-cs"/>
              </a:rPr>
              <a:t>patiënten en daar moet verspreiding naar andere patiënten worden </a:t>
            </a:r>
            <a:r>
              <a:rPr lang="nl-NL" sz="3200" b="1" dirty="0">
                <a:solidFill>
                  <a:srgbClr val="113452"/>
                </a:solidFill>
                <a:latin typeface="Century Gothic" panose="020B0502020202020204" pitchFamily="34" charset="0"/>
                <a:cs typeface="+mn-cs"/>
              </a:rPr>
              <a:t>VOORKOMEN</a:t>
            </a:r>
          </a:p>
        </p:txBody>
      </p:sp>
    </p:spTree>
    <p:extLst>
      <p:ext uri="{BB962C8B-B14F-4D97-AF65-F5344CB8AC3E}">
        <p14:creationId xmlns:p14="http://schemas.microsoft.com/office/powerpoint/2010/main" val="170938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 name="Rechthoek 15"/>
          <p:cNvSpPr/>
          <p:nvPr/>
        </p:nvSpPr>
        <p:spPr>
          <a:xfrm>
            <a:off x="744538" y="981075"/>
            <a:ext cx="7654925" cy="5016500"/>
          </a:xfrm>
          <a:prstGeom prst="rect">
            <a:avLst/>
          </a:prstGeom>
        </p:spPr>
        <p:txBody>
          <a:bodyPr>
            <a:spAutoFit/>
          </a:bodyPr>
          <a:lstStyle/>
          <a:p>
            <a:pPr algn="ctr" fontAlgn="auto">
              <a:spcBef>
                <a:spcPts val="0"/>
              </a:spcBef>
              <a:spcAft>
                <a:spcPts val="0"/>
              </a:spcAft>
              <a:defRPr/>
            </a:pPr>
            <a:r>
              <a:rPr lang="nl-NL" sz="3200" b="1" dirty="0">
                <a:solidFill>
                  <a:srgbClr val="113452"/>
                </a:solidFill>
                <a:latin typeface="Century Gothic" panose="020B0502020202020204" pitchFamily="34" charset="0"/>
                <a:cs typeface="+mn-cs"/>
              </a:rPr>
              <a:t>THUIS</a:t>
            </a:r>
            <a:r>
              <a:rPr lang="nl-NL" sz="3200" dirty="0">
                <a:solidFill>
                  <a:srgbClr val="113452"/>
                </a:solidFill>
                <a:latin typeface="Century Gothic" panose="020B0502020202020204" pitchFamily="34" charset="0"/>
                <a:cs typeface="+mn-cs"/>
              </a:rPr>
              <a:t> is dat anders: daar ben je in principe </a:t>
            </a:r>
            <a:r>
              <a:rPr lang="nl-NL" sz="3200" b="1" dirty="0">
                <a:solidFill>
                  <a:srgbClr val="113452"/>
                </a:solidFill>
                <a:latin typeface="Century Gothic" panose="020B0502020202020204" pitchFamily="34" charset="0"/>
                <a:cs typeface="+mn-cs"/>
              </a:rPr>
              <a:t>NIET ZIEK</a:t>
            </a:r>
          </a:p>
          <a:p>
            <a:pPr algn="ctr" fontAlgn="auto">
              <a:spcBef>
                <a:spcPts val="0"/>
              </a:spcBef>
              <a:spcAft>
                <a:spcPts val="0"/>
              </a:spcAft>
              <a:defRPr/>
            </a:pPr>
            <a:endParaRPr lang="nl-NL" sz="3200" dirty="0">
              <a:solidFill>
                <a:srgbClr val="113452"/>
              </a:solidFill>
              <a:latin typeface="Century Gothic" panose="020B0502020202020204" pitchFamily="34" charset="0"/>
              <a:cs typeface="+mn-cs"/>
            </a:endParaRPr>
          </a:p>
          <a:p>
            <a:pPr algn="ctr" fontAlgn="auto">
              <a:spcBef>
                <a:spcPts val="0"/>
              </a:spcBef>
              <a:spcAft>
                <a:spcPts val="0"/>
              </a:spcAft>
              <a:defRPr/>
            </a:pPr>
            <a:r>
              <a:rPr lang="nl-NL" sz="3200" dirty="0">
                <a:solidFill>
                  <a:srgbClr val="113452"/>
                </a:solidFill>
                <a:latin typeface="Century Gothic" panose="020B0502020202020204" pitchFamily="34" charset="0"/>
                <a:cs typeface="+mn-cs"/>
              </a:rPr>
              <a:t>Wel is strikte naleving van de </a:t>
            </a:r>
            <a:r>
              <a:rPr lang="nl-NL" sz="3200" b="1" dirty="0">
                <a:solidFill>
                  <a:srgbClr val="113452"/>
                </a:solidFill>
                <a:latin typeface="Century Gothic" panose="020B0502020202020204" pitchFamily="34" charset="0"/>
                <a:cs typeface="+mn-cs"/>
              </a:rPr>
              <a:t>algemene voorzorgsmaatregelen </a:t>
            </a:r>
            <a:r>
              <a:rPr lang="nl-NL" sz="3200" dirty="0">
                <a:solidFill>
                  <a:srgbClr val="113452"/>
                </a:solidFill>
                <a:latin typeface="Century Gothic" panose="020B0502020202020204" pitchFamily="34" charset="0"/>
                <a:cs typeface="+mn-cs"/>
              </a:rPr>
              <a:t>nodig: handhygiëne, kledingvoorschriften en persoonlijke beschermingsmiddelen</a:t>
            </a:r>
            <a:br>
              <a:rPr lang="nl-NL" sz="3200" dirty="0">
                <a:solidFill>
                  <a:srgbClr val="113452"/>
                </a:solidFill>
                <a:latin typeface="Century Gothic" panose="020B0502020202020204" pitchFamily="34" charset="0"/>
                <a:cs typeface="+mn-cs"/>
              </a:rPr>
            </a:br>
            <a:r>
              <a:rPr lang="nl-NL" sz="3200" dirty="0">
                <a:solidFill>
                  <a:srgbClr val="113452"/>
                </a:solidFill>
                <a:latin typeface="Century Gothic" panose="020B0502020202020204" pitchFamily="34" charset="0"/>
                <a:cs typeface="+mn-cs"/>
              </a:rPr>
              <a:t> </a:t>
            </a:r>
          </a:p>
          <a:p>
            <a:pPr algn="ctr" fontAlgn="auto">
              <a:spcBef>
                <a:spcPts val="0"/>
              </a:spcBef>
              <a:spcAft>
                <a:spcPts val="0"/>
              </a:spcAft>
              <a:defRPr/>
            </a:pPr>
            <a:r>
              <a:rPr lang="nl-NL" sz="2800" b="1" dirty="0">
                <a:solidFill>
                  <a:srgbClr val="113452"/>
                </a:solidFill>
                <a:latin typeface="Century Gothic" panose="020B0502020202020204" pitchFamily="34" charset="0"/>
                <a:cs typeface="+mn-cs"/>
              </a:rPr>
              <a:t>ER ZIJN GEEN EXTRA MAATREGELEN NODIG</a:t>
            </a:r>
            <a:r>
              <a:rPr lang="nl-NL" sz="3200" dirty="0">
                <a:solidFill>
                  <a:srgbClr val="113452"/>
                </a:solidFill>
                <a:latin typeface="Century Gothic" panose="020B0502020202020204" pitchFamily="34" charset="0"/>
                <a:cs typeface="+mn-cs"/>
              </a:rPr>
              <a:t> </a:t>
            </a:r>
          </a:p>
        </p:txBody>
      </p:sp>
    </p:spTree>
    <p:extLst>
      <p:ext uri="{BB962C8B-B14F-4D97-AF65-F5344CB8AC3E}">
        <p14:creationId xmlns:p14="http://schemas.microsoft.com/office/powerpoint/2010/main" val="170938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4324350" cy="727075"/>
          </a:xfrm>
        </p:spPr>
        <p:txBody>
          <a:bodyPr/>
          <a:lstStyle/>
          <a:p>
            <a:r>
              <a:rPr lang="nl-NL" dirty="0" smtClean="0"/>
              <a:t>LCI-richtlijn BRMO 2014</a:t>
            </a:r>
            <a:endParaRPr lang="en-GB" dirty="0" smtClean="0"/>
          </a:p>
        </p:txBody>
      </p:sp>
      <p:sp>
        <p:nvSpPr>
          <p:cNvPr id="4" name="Tijdelijke aanduiding voor verticale tekst 3"/>
          <p:cNvSpPr>
            <a:spLocks noGrp="1"/>
          </p:cNvSpPr>
          <p:nvPr>
            <p:ph type="body" orient="vert" idx="1"/>
          </p:nvPr>
        </p:nvSpPr>
        <p:spPr bwMode="auto">
          <a:xfrm>
            <a:off x="268288" y="1782763"/>
            <a:ext cx="4324350" cy="4525962"/>
          </a:xfrm>
        </p:spPr>
        <p:txBody>
          <a:bodyPr wrap="square" numCol="1" anchor="t" anchorCtr="0" compatLnSpc="1">
            <a:prstTxWarp prst="textNoShape">
              <a:avLst/>
            </a:prstTxWarp>
          </a:bodyPr>
          <a:lstStyle/>
          <a:p>
            <a:pPr lvl="1"/>
            <a:r>
              <a:rPr lang="nl-NL" dirty="0" smtClean="0"/>
              <a:t>Persoonlijke hygiëne! </a:t>
            </a:r>
          </a:p>
          <a:p>
            <a:pPr lvl="2"/>
            <a:r>
              <a:rPr lang="nl-NL" dirty="0" smtClean="0"/>
              <a:t>Handhygiëne</a:t>
            </a:r>
          </a:p>
          <a:p>
            <a:pPr lvl="2"/>
            <a:r>
              <a:rPr lang="nl-NL" dirty="0" smtClean="0"/>
              <a:t>Kleding</a:t>
            </a:r>
          </a:p>
          <a:p>
            <a:pPr lvl="2"/>
            <a:r>
              <a:rPr lang="nl-NL" dirty="0" smtClean="0"/>
              <a:t>Persoonlijke beschermingsmiddelen</a:t>
            </a:r>
          </a:p>
          <a:p>
            <a:pPr lvl="2"/>
            <a:endParaRPr lang="nl-NL" dirty="0" smtClean="0"/>
          </a:p>
          <a:p>
            <a:r>
              <a:rPr lang="nl-NL" dirty="0" smtClean="0"/>
              <a:t/>
            </a:r>
            <a:br>
              <a:rPr lang="nl-NL" dirty="0" smtClean="0"/>
            </a:br>
            <a:r>
              <a:rPr lang="nl-NL" dirty="0" smtClean="0"/>
              <a:t/>
            </a:r>
            <a:br>
              <a:rPr lang="nl-NL" dirty="0" smtClean="0"/>
            </a:br>
            <a:endParaRPr lang="nl-NL" dirty="0" smtClean="0"/>
          </a:p>
          <a:p>
            <a:endParaRPr lang="nl-NL" dirty="0" smtClean="0"/>
          </a:p>
        </p:txBody>
      </p:sp>
      <p:sp>
        <p:nvSpPr>
          <p:cNvPr id="87043"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pic>
        <p:nvPicPr>
          <p:cNvPr id="87044" name="Tijdelijke aanduiding voor afbeelding 4"/>
          <p:cNvPicPr>
            <a:picLocks noChangeAspect="1"/>
          </p:cNvPicPr>
          <p:nvPr/>
        </p:nvPicPr>
        <p:blipFill>
          <a:blip r:embed="rId3"/>
          <a:srcRect r="47588"/>
          <a:stretch>
            <a:fillRect/>
          </a:stretch>
        </p:blipFill>
        <p:spPr bwMode="auto">
          <a:xfrm>
            <a:off x="4549775" y="746125"/>
            <a:ext cx="4594225" cy="58372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4324350" cy="727075"/>
          </a:xfrm>
        </p:spPr>
        <p:txBody>
          <a:bodyPr/>
          <a:lstStyle/>
          <a:p>
            <a:r>
              <a:rPr lang="nl-NL" dirty="0" smtClean="0"/>
              <a:t>LCI-richtlijn BRMO 2014</a:t>
            </a:r>
            <a:endParaRPr lang="en-GB" dirty="0" smtClean="0"/>
          </a:p>
        </p:txBody>
      </p:sp>
      <p:sp>
        <p:nvSpPr>
          <p:cNvPr id="4" name="Tijdelijke aanduiding voor verticale tekst 3"/>
          <p:cNvSpPr>
            <a:spLocks noGrp="1"/>
          </p:cNvSpPr>
          <p:nvPr>
            <p:ph type="body" orient="vert" idx="1"/>
          </p:nvPr>
        </p:nvSpPr>
        <p:spPr bwMode="auto">
          <a:xfrm>
            <a:off x="268288" y="1782763"/>
            <a:ext cx="8480176" cy="4525962"/>
          </a:xfrm>
        </p:spPr>
        <p:txBody>
          <a:bodyPr wrap="square" numCol="1" anchor="t" anchorCtr="0" compatLnSpc="1">
            <a:prstTxWarp prst="textNoShape">
              <a:avLst/>
            </a:prstTxWarp>
          </a:bodyPr>
          <a:lstStyle/>
          <a:p>
            <a:pPr marL="0" lvl="1" indent="0">
              <a:buNone/>
            </a:pPr>
            <a:r>
              <a:rPr lang="nl-NL" dirty="0"/>
              <a:t>Alleen extra bescherming bij </a:t>
            </a:r>
            <a:r>
              <a:rPr lang="nl-NL" dirty="0" err="1"/>
              <a:t>carpabenemase</a:t>
            </a:r>
            <a:r>
              <a:rPr lang="nl-NL" dirty="0"/>
              <a:t>-producerende </a:t>
            </a:r>
            <a:r>
              <a:rPr lang="nl-NL" dirty="0" err="1"/>
              <a:t>Enterobacteriaceae</a:t>
            </a:r>
            <a:r>
              <a:rPr lang="nl-NL" i="1" dirty="0"/>
              <a:t> </a:t>
            </a:r>
            <a:r>
              <a:rPr lang="nl-NL" dirty="0"/>
              <a:t>(CPE</a:t>
            </a:r>
            <a:r>
              <a:rPr lang="nl-NL" dirty="0" smtClean="0"/>
              <a:t>)</a:t>
            </a:r>
          </a:p>
          <a:p>
            <a:pPr marL="0" lvl="1" indent="0">
              <a:buNone/>
            </a:pPr>
            <a:endParaRPr lang="nl-NL" dirty="0"/>
          </a:p>
          <a:p>
            <a:r>
              <a:rPr lang="nl-NL" dirty="0"/>
              <a:t>Want</a:t>
            </a:r>
          </a:p>
          <a:p>
            <a:pPr lvl="1"/>
            <a:r>
              <a:rPr lang="nl-NL" dirty="0"/>
              <a:t>Zeer beperkte behandelmogelijkheden bij infectie met </a:t>
            </a:r>
            <a:r>
              <a:rPr lang="nl-NL" dirty="0" err="1"/>
              <a:t>carbapenemase</a:t>
            </a:r>
            <a:r>
              <a:rPr lang="nl-NL" dirty="0"/>
              <a:t>-producerende </a:t>
            </a:r>
            <a:r>
              <a:rPr lang="nl-NL" dirty="0" err="1"/>
              <a:t>Enterobacteriaceae</a:t>
            </a:r>
            <a:r>
              <a:rPr lang="nl-NL" dirty="0"/>
              <a:t> (CPE)</a:t>
            </a:r>
          </a:p>
          <a:p>
            <a:pPr lvl="1"/>
            <a:r>
              <a:rPr lang="nl-NL" dirty="0"/>
              <a:t>Dragerschap onder de gewone bevolking (nog) niet frequent</a:t>
            </a:r>
          </a:p>
          <a:p>
            <a:pPr lvl="1"/>
            <a:r>
              <a:rPr lang="nl-NL" dirty="0"/>
              <a:t>CPE kunnen zich verspreiden in de algemene bevolking</a:t>
            </a:r>
          </a:p>
          <a:p>
            <a:pPr lvl="2"/>
            <a:endParaRPr lang="nl-NL" dirty="0" smtClean="0"/>
          </a:p>
          <a:p>
            <a:r>
              <a:rPr lang="nl-NL" dirty="0" smtClean="0"/>
              <a:t/>
            </a:r>
            <a:br>
              <a:rPr lang="nl-NL" dirty="0" smtClean="0"/>
            </a:br>
            <a:r>
              <a:rPr lang="nl-NL" dirty="0" smtClean="0"/>
              <a:t/>
            </a:r>
            <a:br>
              <a:rPr lang="nl-NL" dirty="0" smtClean="0"/>
            </a:br>
            <a:endParaRPr lang="nl-NL" dirty="0" smtClean="0"/>
          </a:p>
          <a:p>
            <a:endParaRPr lang="nl-NL" dirty="0" smtClean="0"/>
          </a:p>
        </p:txBody>
      </p:sp>
      <p:sp>
        <p:nvSpPr>
          <p:cNvPr id="87043"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extLst>
      <p:ext uri="{BB962C8B-B14F-4D97-AF65-F5344CB8AC3E}">
        <p14:creationId xmlns:p14="http://schemas.microsoft.com/office/powerpoint/2010/main" val="152128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6462712" cy="727075"/>
          </a:xfrm>
        </p:spPr>
        <p:txBody>
          <a:bodyPr/>
          <a:lstStyle/>
          <a:p>
            <a:r>
              <a:rPr lang="nl-NL" smtClean="0"/>
              <a:t>Richtlijnen en toolkit</a:t>
            </a:r>
            <a:endParaRPr lang="en-GB" smtClean="0"/>
          </a:p>
        </p:txBody>
      </p:sp>
      <p:sp>
        <p:nvSpPr>
          <p:cNvPr id="4" name="Tijdelijke aanduiding voor verticale tekst 3"/>
          <p:cNvSpPr>
            <a:spLocks noGrp="1"/>
          </p:cNvSpPr>
          <p:nvPr>
            <p:ph type="body" orient="vert" idx="1"/>
          </p:nvPr>
        </p:nvSpPr>
        <p:spPr bwMode="auto">
          <a:xfrm>
            <a:off x="268288" y="1782763"/>
            <a:ext cx="6462712" cy="4525962"/>
          </a:xfrm>
        </p:spPr>
        <p:txBody>
          <a:bodyPr wrap="square" numCol="1" anchor="t" anchorCtr="0" compatLnSpc="1">
            <a:prstTxWarp prst="textNoShape">
              <a:avLst/>
            </a:prstTxWarp>
          </a:bodyPr>
          <a:lstStyle/>
          <a:p>
            <a:pPr lvl="1"/>
            <a:r>
              <a:rPr lang="nl-NL" dirty="0" smtClean="0"/>
              <a:t>Werkgroep infectiepreventie 2013 (WIP)	</a:t>
            </a:r>
          </a:p>
          <a:p>
            <a:pPr lvl="1"/>
            <a:r>
              <a:rPr lang="nl-NL" dirty="0" smtClean="0"/>
              <a:t>Landelijke Coördinatie Infectieziektebestrijding 2014 (LCI)</a:t>
            </a:r>
          </a:p>
          <a:p>
            <a:pPr lvl="1"/>
            <a:r>
              <a:rPr lang="nl-NL" dirty="0" smtClean="0"/>
              <a:t>Toolkit antibioticumgebruik</a:t>
            </a:r>
          </a:p>
          <a:p>
            <a:r>
              <a:rPr lang="nl-NL" dirty="0" smtClean="0"/>
              <a:t/>
            </a:r>
            <a:br>
              <a:rPr lang="nl-NL" dirty="0" smtClean="0"/>
            </a:br>
            <a:r>
              <a:rPr lang="nl-NL" dirty="0" smtClean="0"/>
              <a:t/>
            </a:r>
            <a:br>
              <a:rPr lang="nl-NL" dirty="0" smtClean="0"/>
            </a:br>
            <a:endParaRPr lang="nl-NL" dirty="0" smtClean="0"/>
          </a:p>
          <a:p>
            <a:endParaRPr lang="nl-NL" dirty="0" smtClean="0"/>
          </a:p>
        </p:txBody>
      </p:sp>
      <p:sp>
        <p:nvSpPr>
          <p:cNvPr id="91139"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
        <p:nvSpPr>
          <p:cNvPr id="37" name="Rechthoek 36"/>
          <p:cNvSpPr>
            <a:spLocks noChangeArrowheads="1"/>
          </p:cNvSpPr>
          <p:nvPr/>
        </p:nvSpPr>
        <p:spPr bwMode="auto">
          <a:xfrm>
            <a:off x="1584325" y="3155950"/>
            <a:ext cx="1498600" cy="307975"/>
          </a:xfrm>
          <a:prstGeom prst="rect">
            <a:avLst/>
          </a:prstGeom>
          <a:noFill/>
          <a:ln w="9525">
            <a:noFill/>
            <a:miter lim="800000"/>
            <a:headEnd/>
            <a:tailEnd/>
          </a:ln>
        </p:spPr>
        <p:txBody>
          <a:bodyPr wrap="none">
            <a:spAutoFit/>
          </a:bodyPr>
          <a:lstStyle/>
          <a:p>
            <a:r>
              <a:rPr lang="nl-NL" sz="1400">
                <a:solidFill>
                  <a:schemeClr val="accent1"/>
                </a:solidFill>
                <a:latin typeface="Verdana" pitchFamily="34" charset="0"/>
              </a:rPr>
              <a:t>Ga naar wip.nl</a:t>
            </a:r>
          </a:p>
        </p:txBody>
      </p:sp>
      <p:sp>
        <p:nvSpPr>
          <p:cNvPr id="38" name="Rechthoek 37"/>
          <p:cNvSpPr>
            <a:spLocks noChangeArrowheads="1"/>
          </p:cNvSpPr>
          <p:nvPr/>
        </p:nvSpPr>
        <p:spPr bwMode="auto">
          <a:xfrm>
            <a:off x="5961063" y="3155950"/>
            <a:ext cx="1647825" cy="307975"/>
          </a:xfrm>
          <a:prstGeom prst="rect">
            <a:avLst/>
          </a:prstGeom>
          <a:noFill/>
          <a:ln w="9525">
            <a:noFill/>
            <a:miter lim="800000"/>
            <a:headEnd/>
            <a:tailEnd/>
          </a:ln>
        </p:spPr>
        <p:txBody>
          <a:bodyPr wrap="none">
            <a:spAutoFit/>
          </a:bodyPr>
          <a:lstStyle/>
          <a:p>
            <a:r>
              <a:rPr lang="nl-NL" sz="1400" dirty="0">
                <a:solidFill>
                  <a:schemeClr val="accent1"/>
                </a:solidFill>
                <a:latin typeface="Verdana" pitchFamily="34" charset="0"/>
              </a:rPr>
              <a:t>Bekijk de </a:t>
            </a:r>
            <a:r>
              <a:rPr lang="nl-NL" sz="1400" dirty="0" err="1">
                <a:solidFill>
                  <a:schemeClr val="accent1"/>
                </a:solidFill>
                <a:latin typeface="Verdana" pitchFamily="34" charset="0"/>
              </a:rPr>
              <a:t>toolkit</a:t>
            </a:r>
            <a:endParaRPr lang="nl-NL" sz="1400" dirty="0">
              <a:solidFill>
                <a:schemeClr val="accent1"/>
              </a:solidFill>
              <a:latin typeface="Verdana" pitchFamily="34" charset="0"/>
            </a:endParaRPr>
          </a:p>
        </p:txBody>
      </p:sp>
      <p:grpSp>
        <p:nvGrpSpPr>
          <p:cNvPr id="44" name="Groep 43"/>
          <p:cNvGrpSpPr>
            <a:grpSpLocks/>
          </p:cNvGrpSpPr>
          <p:nvPr/>
        </p:nvGrpSpPr>
        <p:grpSpPr bwMode="auto">
          <a:xfrm>
            <a:off x="5018088" y="3429000"/>
            <a:ext cx="3384550" cy="2525713"/>
            <a:chOff x="4734405" y="3428397"/>
            <a:chExt cx="3384313" cy="2526567"/>
          </a:xfrm>
        </p:grpSpPr>
        <p:grpSp>
          <p:nvGrpSpPr>
            <p:cNvPr id="91161" name="Tablet"/>
            <p:cNvGrpSpPr>
              <a:grpSpLocks/>
            </p:cNvGrpSpPr>
            <p:nvPr/>
          </p:nvGrpSpPr>
          <p:grpSpPr bwMode="auto">
            <a:xfrm>
              <a:off x="4734405" y="3428397"/>
              <a:ext cx="3384313" cy="2526567"/>
              <a:chOff x="5647749" y="1544534"/>
              <a:chExt cx="4933617" cy="3683203"/>
            </a:xfrm>
          </p:grpSpPr>
          <p:sp>
            <p:nvSpPr>
              <p:cNvPr id="28" name="Vrije vorm 27"/>
              <p:cNvSpPr/>
              <p:nvPr/>
            </p:nvSpPr>
            <p:spPr>
              <a:xfrm>
                <a:off x="5647749" y="1544534"/>
                <a:ext cx="4933617" cy="3683203"/>
              </a:xfrm>
              <a:custGeom>
                <a:avLst/>
                <a:gdLst>
                  <a:gd name="connsiteX0" fmla="*/ 428042 w 4933618"/>
                  <a:gd name="connsiteY0" fmla="*/ 301097 h 3683203"/>
                  <a:gd name="connsiteX1" fmla="*/ 428042 w 4933618"/>
                  <a:gd name="connsiteY1" fmla="*/ 3382106 h 3683203"/>
                  <a:gd name="connsiteX2" fmla="*/ 4505576 w 4933618"/>
                  <a:gd name="connsiteY2" fmla="*/ 3382106 h 3683203"/>
                  <a:gd name="connsiteX3" fmla="*/ 4505576 w 4933618"/>
                  <a:gd name="connsiteY3" fmla="*/ 301097 h 3683203"/>
                  <a:gd name="connsiteX4" fmla="*/ 253994 w 4933618"/>
                  <a:gd name="connsiteY4" fmla="*/ 0 h 3683203"/>
                  <a:gd name="connsiteX5" fmla="*/ 4679624 w 4933618"/>
                  <a:gd name="connsiteY5" fmla="*/ 0 h 3683203"/>
                  <a:gd name="connsiteX6" fmla="*/ 4933618 w 4933618"/>
                  <a:gd name="connsiteY6" fmla="*/ 253994 h 3683203"/>
                  <a:gd name="connsiteX7" fmla="*/ 4933618 w 4933618"/>
                  <a:gd name="connsiteY7" fmla="*/ 3429209 h 3683203"/>
                  <a:gd name="connsiteX8" fmla="*/ 4679624 w 4933618"/>
                  <a:gd name="connsiteY8" fmla="*/ 3683203 h 3683203"/>
                  <a:gd name="connsiteX9" fmla="*/ 253994 w 4933618"/>
                  <a:gd name="connsiteY9" fmla="*/ 3683203 h 3683203"/>
                  <a:gd name="connsiteX10" fmla="*/ 0 w 4933618"/>
                  <a:gd name="connsiteY10" fmla="*/ 3429209 h 3683203"/>
                  <a:gd name="connsiteX11" fmla="*/ 0 w 4933618"/>
                  <a:gd name="connsiteY11" fmla="*/ 253994 h 3683203"/>
                  <a:gd name="connsiteX12" fmla="*/ 253994 w 4933618"/>
                  <a:gd name="connsiteY12" fmla="*/ 0 h 368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3618" h="3683203">
                    <a:moveTo>
                      <a:pt x="428042" y="301097"/>
                    </a:moveTo>
                    <a:lnTo>
                      <a:pt x="428042" y="3382106"/>
                    </a:lnTo>
                    <a:lnTo>
                      <a:pt x="4505576" y="3382106"/>
                    </a:lnTo>
                    <a:lnTo>
                      <a:pt x="4505576" y="301097"/>
                    </a:lnTo>
                    <a:close/>
                    <a:moveTo>
                      <a:pt x="253994" y="0"/>
                    </a:moveTo>
                    <a:lnTo>
                      <a:pt x="4679624" y="0"/>
                    </a:lnTo>
                    <a:cubicBezTo>
                      <a:pt x="4819901" y="0"/>
                      <a:pt x="4933618" y="113717"/>
                      <a:pt x="4933618" y="253994"/>
                    </a:cubicBezTo>
                    <a:lnTo>
                      <a:pt x="4933618" y="3429209"/>
                    </a:lnTo>
                    <a:cubicBezTo>
                      <a:pt x="4933618" y="3569486"/>
                      <a:pt x="4819901" y="3683203"/>
                      <a:pt x="4679624" y="3683203"/>
                    </a:cubicBezTo>
                    <a:lnTo>
                      <a:pt x="253994" y="3683203"/>
                    </a:lnTo>
                    <a:cubicBezTo>
                      <a:pt x="113717" y="3683203"/>
                      <a:pt x="0" y="3569486"/>
                      <a:pt x="0" y="3429209"/>
                    </a:cubicBezTo>
                    <a:lnTo>
                      <a:pt x="0" y="253994"/>
                    </a:lnTo>
                    <a:cubicBezTo>
                      <a:pt x="0" y="113717"/>
                      <a:pt x="113717" y="0"/>
                      <a:pt x="253994" y="0"/>
                    </a:cubicBezTo>
                    <a:close/>
                  </a:path>
                </a:pathLst>
              </a:custGeom>
              <a:gradFill flip="none" rotWithShape="1">
                <a:gsLst>
                  <a:gs pos="77000">
                    <a:schemeClr val="tx1"/>
                  </a:gs>
                  <a:gs pos="78000">
                    <a:schemeClr val="tx1">
                      <a:lumMod val="85000"/>
                      <a:lumOff val="15000"/>
                    </a:schemeClr>
                  </a:gs>
                </a:gsLst>
                <a:lin ang="17400000" scaled="0"/>
                <a:tileRect/>
              </a:gradFill>
              <a:ln>
                <a:noFill/>
              </a:ln>
              <a:effectLst>
                <a:reflection blurRad="6350" stA="52000" endA="300" endPos="11000" dir="5400000" sy="-100000" algn="bl" rotWithShape="0"/>
              </a:effectLst>
              <a:scene3d>
                <a:camera prst="orthographicFront"/>
                <a:lightRig rig="threePt" dir="t">
                  <a:rot lat="0" lon="0" rev="1800000"/>
                </a:lightRig>
              </a:scene3d>
              <a:sp3d prstMaterial="metal">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a:p>
            </p:txBody>
          </p:sp>
          <p:sp>
            <p:nvSpPr>
              <p:cNvPr id="29" name="Ovaal 28"/>
              <p:cNvSpPr/>
              <p:nvPr/>
            </p:nvSpPr>
            <p:spPr>
              <a:xfrm>
                <a:off x="10244298" y="3300407"/>
                <a:ext cx="231424" cy="223113"/>
              </a:xfrm>
              <a:prstGeom prst="ellipse">
                <a:avLst/>
              </a:prstGeom>
              <a:solidFill>
                <a:schemeClr val="tx1"/>
              </a:solidFill>
              <a:ln w="9525">
                <a:solidFill>
                  <a:schemeClr val="bg2">
                    <a:lumMod val="25000"/>
                  </a:schemeClr>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Afgeronde rechthoek 29"/>
              <p:cNvSpPr/>
              <p:nvPr/>
            </p:nvSpPr>
            <p:spPr>
              <a:xfrm flipH="1">
                <a:off x="10317077" y="3367711"/>
                <a:ext cx="85865" cy="88505"/>
              </a:xfrm>
              <a:prstGeom prst="roundRect">
                <a:avLst/>
              </a:prstGeom>
              <a:solidFill>
                <a:schemeClr val="tx1"/>
              </a:solidFill>
              <a:ln w="9525">
                <a:solidFill>
                  <a:schemeClr val="bg2">
                    <a:lumMod val="25000"/>
                  </a:schemeClr>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Maan 30"/>
              <p:cNvSpPr/>
              <p:nvPr/>
            </p:nvSpPr>
            <p:spPr>
              <a:xfrm flipH="1">
                <a:off x="10380541" y="3312313"/>
                <a:ext cx="87889" cy="199303"/>
              </a:xfrm>
              <a:prstGeom prst="moon">
                <a:avLst>
                  <a:gd name="adj" fmla="val 74139"/>
                </a:avLst>
              </a:prstGeom>
              <a:gradFill>
                <a:gsLst>
                  <a:gs pos="52000">
                    <a:schemeClr val="bg1">
                      <a:lumMod val="75000"/>
                      <a:alpha val="40000"/>
                    </a:schemeClr>
                  </a:gs>
                  <a:gs pos="0">
                    <a:schemeClr val="bg1">
                      <a:lumMod val="65000"/>
                      <a:alpha val="16000"/>
                    </a:schemeClr>
                  </a:gs>
                  <a:gs pos="86000">
                    <a:schemeClr val="bg1">
                      <a:lumMod val="95000"/>
                      <a:alpha val="5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Ovaal 31"/>
              <p:cNvSpPr/>
              <p:nvPr/>
            </p:nvSpPr>
            <p:spPr>
              <a:xfrm>
                <a:off x="5805410" y="3358419"/>
                <a:ext cx="102471" cy="107091"/>
              </a:xfrm>
              <a:prstGeom prst="ellipse">
                <a:avLst/>
              </a:prstGeom>
              <a:gradFill flip="none" rotWithShape="1">
                <a:gsLst>
                  <a:gs pos="23000">
                    <a:schemeClr val="tx1"/>
                  </a:gs>
                  <a:gs pos="30000">
                    <a:schemeClr val="bg2">
                      <a:lumMod val="61000"/>
                    </a:schemeClr>
                  </a:gs>
                  <a:gs pos="96667">
                    <a:schemeClr val="tx1">
                      <a:lumMod val="95000"/>
                      <a:lumOff val="5000"/>
                    </a:schemeClr>
                  </a:gs>
                  <a:gs pos="60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pic>
          <p:nvPicPr>
            <p:cNvPr id="91162" name="Picture 2"/>
            <p:cNvPicPr>
              <a:picLocks noChangeAspect="1" noChangeArrowheads="1"/>
            </p:cNvPicPr>
            <p:nvPr/>
          </p:nvPicPr>
          <p:blipFill>
            <a:blip r:embed="rId3"/>
            <a:srcRect l="5486" r="6903"/>
            <a:stretch>
              <a:fillRect/>
            </a:stretch>
          </p:blipFill>
          <p:spPr bwMode="auto">
            <a:xfrm>
              <a:off x="5029200" y="3636058"/>
              <a:ext cx="2805855" cy="2120427"/>
            </a:xfrm>
            <a:prstGeom prst="rect">
              <a:avLst/>
            </a:prstGeom>
            <a:noFill/>
            <a:ln w="9525">
              <a:noFill/>
              <a:miter lim="800000"/>
              <a:headEnd/>
              <a:tailEnd/>
            </a:ln>
          </p:spPr>
        </p:pic>
      </p:grpSp>
      <p:grpSp>
        <p:nvGrpSpPr>
          <p:cNvPr id="42" name="Groep 41"/>
          <p:cNvGrpSpPr>
            <a:grpSpLocks/>
          </p:cNvGrpSpPr>
          <p:nvPr/>
        </p:nvGrpSpPr>
        <p:grpSpPr bwMode="auto">
          <a:xfrm>
            <a:off x="676275" y="3459163"/>
            <a:ext cx="3384550" cy="2527300"/>
            <a:chOff x="391469" y="3459311"/>
            <a:chExt cx="3384314" cy="2526567"/>
          </a:xfrm>
        </p:grpSpPr>
        <p:grpSp>
          <p:nvGrpSpPr>
            <p:cNvPr id="91146" name="Tablet"/>
            <p:cNvGrpSpPr>
              <a:grpSpLocks/>
            </p:cNvGrpSpPr>
            <p:nvPr/>
          </p:nvGrpSpPr>
          <p:grpSpPr bwMode="auto">
            <a:xfrm>
              <a:off x="391469" y="3459311"/>
              <a:ext cx="3384314" cy="2526567"/>
              <a:chOff x="5647749" y="1544534"/>
              <a:chExt cx="4933618" cy="3683203"/>
            </a:xfrm>
          </p:grpSpPr>
          <p:sp>
            <p:nvSpPr>
              <p:cNvPr id="18" name="Vrije vorm 17"/>
              <p:cNvSpPr/>
              <p:nvPr/>
            </p:nvSpPr>
            <p:spPr>
              <a:xfrm>
                <a:off x="5647749" y="1544534"/>
                <a:ext cx="4933618" cy="3683203"/>
              </a:xfrm>
              <a:custGeom>
                <a:avLst/>
                <a:gdLst>
                  <a:gd name="connsiteX0" fmla="*/ 428042 w 4933618"/>
                  <a:gd name="connsiteY0" fmla="*/ 301097 h 3683203"/>
                  <a:gd name="connsiteX1" fmla="*/ 428042 w 4933618"/>
                  <a:gd name="connsiteY1" fmla="*/ 3382106 h 3683203"/>
                  <a:gd name="connsiteX2" fmla="*/ 4505576 w 4933618"/>
                  <a:gd name="connsiteY2" fmla="*/ 3382106 h 3683203"/>
                  <a:gd name="connsiteX3" fmla="*/ 4505576 w 4933618"/>
                  <a:gd name="connsiteY3" fmla="*/ 301097 h 3683203"/>
                  <a:gd name="connsiteX4" fmla="*/ 253994 w 4933618"/>
                  <a:gd name="connsiteY4" fmla="*/ 0 h 3683203"/>
                  <a:gd name="connsiteX5" fmla="*/ 4679624 w 4933618"/>
                  <a:gd name="connsiteY5" fmla="*/ 0 h 3683203"/>
                  <a:gd name="connsiteX6" fmla="*/ 4933618 w 4933618"/>
                  <a:gd name="connsiteY6" fmla="*/ 253994 h 3683203"/>
                  <a:gd name="connsiteX7" fmla="*/ 4933618 w 4933618"/>
                  <a:gd name="connsiteY7" fmla="*/ 3429209 h 3683203"/>
                  <a:gd name="connsiteX8" fmla="*/ 4679624 w 4933618"/>
                  <a:gd name="connsiteY8" fmla="*/ 3683203 h 3683203"/>
                  <a:gd name="connsiteX9" fmla="*/ 253994 w 4933618"/>
                  <a:gd name="connsiteY9" fmla="*/ 3683203 h 3683203"/>
                  <a:gd name="connsiteX10" fmla="*/ 0 w 4933618"/>
                  <a:gd name="connsiteY10" fmla="*/ 3429209 h 3683203"/>
                  <a:gd name="connsiteX11" fmla="*/ 0 w 4933618"/>
                  <a:gd name="connsiteY11" fmla="*/ 253994 h 3683203"/>
                  <a:gd name="connsiteX12" fmla="*/ 253994 w 4933618"/>
                  <a:gd name="connsiteY12" fmla="*/ 0 h 368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3618" h="3683203">
                    <a:moveTo>
                      <a:pt x="428042" y="301097"/>
                    </a:moveTo>
                    <a:lnTo>
                      <a:pt x="428042" y="3382106"/>
                    </a:lnTo>
                    <a:lnTo>
                      <a:pt x="4505576" y="3382106"/>
                    </a:lnTo>
                    <a:lnTo>
                      <a:pt x="4505576" y="301097"/>
                    </a:lnTo>
                    <a:close/>
                    <a:moveTo>
                      <a:pt x="253994" y="0"/>
                    </a:moveTo>
                    <a:lnTo>
                      <a:pt x="4679624" y="0"/>
                    </a:lnTo>
                    <a:cubicBezTo>
                      <a:pt x="4819901" y="0"/>
                      <a:pt x="4933618" y="113717"/>
                      <a:pt x="4933618" y="253994"/>
                    </a:cubicBezTo>
                    <a:lnTo>
                      <a:pt x="4933618" y="3429209"/>
                    </a:lnTo>
                    <a:cubicBezTo>
                      <a:pt x="4933618" y="3569486"/>
                      <a:pt x="4819901" y="3683203"/>
                      <a:pt x="4679624" y="3683203"/>
                    </a:cubicBezTo>
                    <a:lnTo>
                      <a:pt x="253994" y="3683203"/>
                    </a:lnTo>
                    <a:cubicBezTo>
                      <a:pt x="113717" y="3683203"/>
                      <a:pt x="0" y="3569486"/>
                      <a:pt x="0" y="3429209"/>
                    </a:cubicBezTo>
                    <a:lnTo>
                      <a:pt x="0" y="253994"/>
                    </a:lnTo>
                    <a:cubicBezTo>
                      <a:pt x="0" y="113717"/>
                      <a:pt x="113717" y="0"/>
                      <a:pt x="253994" y="0"/>
                    </a:cubicBezTo>
                    <a:close/>
                  </a:path>
                </a:pathLst>
              </a:custGeom>
              <a:gradFill flip="none" rotWithShape="1">
                <a:gsLst>
                  <a:gs pos="77000">
                    <a:schemeClr val="tx1"/>
                  </a:gs>
                  <a:gs pos="78000">
                    <a:schemeClr val="tx1">
                      <a:lumMod val="85000"/>
                      <a:lumOff val="15000"/>
                    </a:schemeClr>
                  </a:gs>
                </a:gsLst>
                <a:lin ang="17400000" scaled="0"/>
                <a:tileRect/>
              </a:gradFill>
              <a:ln>
                <a:noFill/>
              </a:ln>
              <a:effectLst>
                <a:reflection blurRad="6350" stA="52000" endA="300" endPos="11000" dir="5400000" sy="-100000" algn="bl" rotWithShape="0"/>
              </a:effectLst>
              <a:scene3d>
                <a:camera prst="orthographicFront"/>
                <a:lightRig rig="threePt" dir="t">
                  <a:rot lat="0" lon="0" rev="1800000"/>
                </a:lightRig>
              </a:scene3d>
              <a:sp3d prstMaterial="metal">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a:p>
            </p:txBody>
          </p:sp>
          <p:sp>
            <p:nvSpPr>
              <p:cNvPr id="19" name="Ovaal 18"/>
              <p:cNvSpPr/>
              <p:nvPr/>
            </p:nvSpPr>
            <p:spPr>
              <a:xfrm>
                <a:off x="10244298" y="3300407"/>
                <a:ext cx="231424" cy="223113"/>
              </a:xfrm>
              <a:prstGeom prst="ellipse">
                <a:avLst/>
              </a:prstGeom>
              <a:solidFill>
                <a:schemeClr val="tx1"/>
              </a:solidFill>
              <a:ln w="9525">
                <a:solidFill>
                  <a:schemeClr val="bg2">
                    <a:lumMod val="25000"/>
                  </a:schemeClr>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Afgeronde rechthoek 19"/>
              <p:cNvSpPr/>
              <p:nvPr/>
            </p:nvSpPr>
            <p:spPr>
              <a:xfrm flipH="1">
                <a:off x="10317077" y="3367711"/>
                <a:ext cx="85865" cy="88505"/>
              </a:xfrm>
              <a:prstGeom prst="roundRect">
                <a:avLst/>
              </a:prstGeom>
              <a:solidFill>
                <a:schemeClr val="tx1"/>
              </a:solidFill>
              <a:ln w="9525">
                <a:solidFill>
                  <a:schemeClr val="bg2">
                    <a:lumMod val="25000"/>
                  </a:schemeClr>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Maan 20"/>
              <p:cNvSpPr/>
              <p:nvPr/>
            </p:nvSpPr>
            <p:spPr>
              <a:xfrm flipH="1">
                <a:off x="10380541" y="3312313"/>
                <a:ext cx="87889" cy="199303"/>
              </a:xfrm>
              <a:prstGeom prst="moon">
                <a:avLst>
                  <a:gd name="adj" fmla="val 74139"/>
                </a:avLst>
              </a:prstGeom>
              <a:gradFill>
                <a:gsLst>
                  <a:gs pos="52000">
                    <a:schemeClr val="bg1">
                      <a:lumMod val="75000"/>
                      <a:alpha val="40000"/>
                    </a:schemeClr>
                  </a:gs>
                  <a:gs pos="0">
                    <a:schemeClr val="bg1">
                      <a:lumMod val="65000"/>
                      <a:alpha val="16000"/>
                    </a:schemeClr>
                  </a:gs>
                  <a:gs pos="86000">
                    <a:schemeClr val="bg1">
                      <a:lumMod val="95000"/>
                      <a:alpha val="52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Ovaal 21"/>
              <p:cNvSpPr/>
              <p:nvPr/>
            </p:nvSpPr>
            <p:spPr>
              <a:xfrm>
                <a:off x="5805410" y="3358419"/>
                <a:ext cx="102471" cy="107091"/>
              </a:xfrm>
              <a:prstGeom prst="ellipse">
                <a:avLst/>
              </a:prstGeom>
              <a:gradFill flip="none" rotWithShape="1">
                <a:gsLst>
                  <a:gs pos="23000">
                    <a:schemeClr val="tx1"/>
                  </a:gs>
                  <a:gs pos="30000">
                    <a:schemeClr val="bg2">
                      <a:lumMod val="61000"/>
                    </a:schemeClr>
                  </a:gs>
                  <a:gs pos="96667">
                    <a:schemeClr val="tx1">
                      <a:lumMod val="95000"/>
                      <a:lumOff val="5000"/>
                    </a:schemeClr>
                  </a:gs>
                  <a:gs pos="60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pic>
          <p:nvPicPr>
            <p:cNvPr id="91147" name="Picture 3"/>
            <p:cNvPicPr>
              <a:picLocks noChangeAspect="1" noChangeArrowheads="1"/>
            </p:cNvPicPr>
            <p:nvPr/>
          </p:nvPicPr>
          <p:blipFill>
            <a:blip r:embed="rId4"/>
            <a:srcRect l="4608" r="4057"/>
            <a:stretch>
              <a:fillRect/>
            </a:stretch>
          </p:blipFill>
          <p:spPr bwMode="auto">
            <a:xfrm>
              <a:off x="686853" y="3666733"/>
              <a:ext cx="2797982" cy="2111469"/>
            </a:xfrm>
            <a:prstGeom prst="rect">
              <a:avLst/>
            </a:prstGeom>
            <a:noFill/>
            <a:ln w="9525">
              <a:noFill/>
              <a:miter lim="800000"/>
              <a:headEnd/>
              <a:tailEnd/>
            </a:ln>
          </p:spPr>
        </p:pic>
      </p:grpSp>
      <p:sp>
        <p:nvSpPr>
          <p:cNvPr id="40" name="Rechthoek 39">
            <a:hlinkClick r:id="rId5"/>
          </p:cNvPr>
          <p:cNvSpPr/>
          <p:nvPr/>
        </p:nvSpPr>
        <p:spPr>
          <a:xfrm>
            <a:off x="509588" y="3155950"/>
            <a:ext cx="3649662" cy="315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43" name="Rechthoek 42">
            <a:hlinkClick r:id="rId6"/>
          </p:cNvPr>
          <p:cNvSpPr/>
          <p:nvPr/>
        </p:nvSpPr>
        <p:spPr>
          <a:xfrm>
            <a:off x="4886325" y="3155950"/>
            <a:ext cx="3649663" cy="315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nl-NL"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hoek 32"/>
          <p:cNvSpPr/>
          <p:nvPr/>
        </p:nvSpPr>
        <p:spPr>
          <a:xfrm>
            <a:off x="4589463" y="739775"/>
            <a:ext cx="4551362" cy="5843588"/>
          </a:xfrm>
          <a:prstGeom prst="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5" name="Body"/>
          <p:cNvPicPr>
            <a:picLocks noChangeAspect="1"/>
          </p:cNvPicPr>
          <p:nvPr/>
        </p:nvPicPr>
        <p:blipFill>
          <a:blip r:embed="rId3"/>
          <a:srcRect l="32466" t="13657" r="51028" b="11649"/>
          <a:stretch>
            <a:fillRect/>
          </a:stretch>
        </p:blipFill>
        <p:spPr bwMode="auto">
          <a:xfrm>
            <a:off x="5654675" y="1065213"/>
            <a:ext cx="2151063" cy="5384800"/>
          </a:xfrm>
          <a:prstGeom prst="rect">
            <a:avLst/>
          </a:prstGeom>
          <a:noFill/>
          <a:ln w="9525">
            <a:noFill/>
            <a:miter lim="800000"/>
            <a:headEnd/>
            <a:tailEnd/>
          </a:ln>
        </p:spPr>
      </p:pic>
      <p:sp>
        <p:nvSpPr>
          <p:cNvPr id="14" name="Titel 13"/>
          <p:cNvSpPr>
            <a:spLocks noGrp="1"/>
          </p:cNvSpPr>
          <p:nvPr>
            <p:ph type="title"/>
          </p:nvPr>
        </p:nvSpPr>
        <p:spPr>
          <a:xfrm>
            <a:off x="268288" y="901700"/>
            <a:ext cx="4324350" cy="727075"/>
          </a:xfrm>
        </p:spPr>
        <p:txBody>
          <a:bodyPr/>
          <a:lstStyle/>
          <a:p>
            <a:r>
              <a:rPr lang="en-GB" smtClean="0"/>
              <a:t>Wat is een micro-organisme?</a:t>
            </a:r>
          </a:p>
        </p:txBody>
      </p:sp>
      <p:sp>
        <p:nvSpPr>
          <p:cNvPr id="7" name="Tijdelijke aanduiding voor verticale tekst 6"/>
          <p:cNvSpPr>
            <a:spLocks noGrp="1"/>
          </p:cNvSpPr>
          <p:nvPr>
            <p:ph type="body" orient="vert" idx="1"/>
          </p:nvPr>
        </p:nvSpPr>
        <p:spPr>
          <a:xfrm>
            <a:off x="268288" y="1782763"/>
            <a:ext cx="4324350" cy="4525962"/>
          </a:xfrm>
        </p:spPr>
        <p:txBody>
          <a:bodyPr/>
          <a:lstStyle/>
          <a:p>
            <a:pPr fontAlgn="auto">
              <a:defRPr/>
            </a:pPr>
            <a:r>
              <a:rPr lang="nl-NL" dirty="0" smtClean="0"/>
              <a:t>Een mens leeft samen met ontelbare micro-organismen: </a:t>
            </a:r>
          </a:p>
          <a:p>
            <a:pPr lvl="1" fontAlgn="auto">
              <a:defRPr/>
            </a:pPr>
            <a:r>
              <a:rPr lang="nl-NL" dirty="0" smtClean="0">
                <a:solidFill>
                  <a:schemeClr val="accent5"/>
                </a:solidFill>
              </a:rPr>
              <a:t>Bovenste luchtwegen (neus, keel)</a:t>
            </a:r>
          </a:p>
          <a:p>
            <a:pPr lvl="1" fontAlgn="auto">
              <a:defRPr/>
            </a:pPr>
            <a:r>
              <a:rPr lang="nl-NL" dirty="0" smtClean="0">
                <a:solidFill>
                  <a:schemeClr val="accent5"/>
                </a:solidFill>
              </a:rPr>
              <a:t>Darmen</a:t>
            </a:r>
          </a:p>
          <a:p>
            <a:pPr lvl="1" fontAlgn="auto">
              <a:defRPr/>
            </a:pPr>
            <a:r>
              <a:rPr lang="nl-NL" dirty="0" smtClean="0">
                <a:solidFill>
                  <a:schemeClr val="accent5"/>
                </a:solidFill>
              </a:rPr>
              <a:t>Huid</a:t>
            </a:r>
          </a:p>
          <a:p>
            <a:pPr lvl="4" fontAlgn="auto">
              <a:defRPr/>
            </a:pPr>
            <a:endParaRPr lang="nl-NL" dirty="0" smtClean="0">
              <a:solidFill>
                <a:schemeClr val="accent5"/>
              </a:solidFill>
            </a:endParaRPr>
          </a:p>
          <a:p>
            <a:pPr lvl="4" fontAlgn="auto">
              <a:defRPr/>
            </a:pPr>
            <a:r>
              <a:rPr lang="nl-NL" sz="1400" dirty="0" smtClean="0">
                <a:solidFill>
                  <a:schemeClr val="accent1">
                    <a:lumMod val="75000"/>
                    <a:lumOff val="25000"/>
                  </a:schemeClr>
                </a:solidFill>
              </a:rPr>
              <a:t>Nuttig: stimulatie afweersysteem, </a:t>
            </a:r>
            <a:br>
              <a:rPr lang="nl-NL" sz="1400" dirty="0" smtClean="0">
                <a:solidFill>
                  <a:schemeClr val="accent1">
                    <a:lumMod val="75000"/>
                    <a:lumOff val="25000"/>
                  </a:schemeClr>
                </a:solidFill>
              </a:rPr>
            </a:br>
            <a:r>
              <a:rPr lang="nl-NL" sz="1400" dirty="0" smtClean="0">
                <a:solidFill>
                  <a:schemeClr val="accent1">
                    <a:lumMod val="75000"/>
                    <a:lumOff val="25000"/>
                  </a:schemeClr>
                </a:solidFill>
              </a:rPr>
              <a:t>rol in de voedselvertering, opname vitaminen, houden beschikbare plaatsen op ons lichaam bezet zodat ongewenste nieuwkomers, waartegen we ons minder goed kunnen verdedigen, minder kans krijgen zich te vestigen</a:t>
            </a:r>
            <a:endParaRPr lang="nl-NL" dirty="0">
              <a:solidFill>
                <a:schemeClr val="accent1">
                  <a:lumMod val="75000"/>
                  <a:lumOff val="25000"/>
                </a:schemeClr>
              </a:solidFill>
            </a:endParaRPr>
          </a:p>
        </p:txBody>
      </p:sp>
      <p:sp>
        <p:nvSpPr>
          <p:cNvPr id="25605"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pic>
        <p:nvPicPr>
          <p:cNvPr id="19" name="Body"/>
          <p:cNvPicPr>
            <a:picLocks noChangeAspect="1"/>
          </p:cNvPicPr>
          <p:nvPr/>
        </p:nvPicPr>
        <p:blipFill>
          <a:blip r:embed="rId4"/>
          <a:srcRect l="32466" t="13657" r="51028" b="11649"/>
          <a:stretch>
            <a:fillRect/>
          </a:stretch>
        </p:blipFill>
        <p:spPr bwMode="auto">
          <a:xfrm>
            <a:off x="5570538" y="1008063"/>
            <a:ext cx="2305050" cy="5497512"/>
          </a:xfrm>
          <a:prstGeom prst="rect">
            <a:avLst/>
          </a:prstGeom>
          <a:noFill/>
          <a:ln w="9525">
            <a:noFill/>
            <a:miter lim="800000"/>
            <a:headEnd/>
            <a:tailEnd/>
          </a:ln>
        </p:spPr>
      </p:pic>
      <p:sp>
        <p:nvSpPr>
          <p:cNvPr id="4" name="Ovaal 3"/>
          <p:cNvSpPr/>
          <p:nvPr/>
        </p:nvSpPr>
        <p:spPr>
          <a:xfrm>
            <a:off x="6748463" y="1663700"/>
            <a:ext cx="74612" cy="746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0" name="Ovaal 19"/>
          <p:cNvSpPr/>
          <p:nvPr/>
        </p:nvSpPr>
        <p:spPr>
          <a:xfrm>
            <a:off x="6710363" y="1624013"/>
            <a:ext cx="152400" cy="15398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1" name="Ovaal 20"/>
          <p:cNvSpPr/>
          <p:nvPr/>
        </p:nvSpPr>
        <p:spPr>
          <a:xfrm>
            <a:off x="6675438" y="1587500"/>
            <a:ext cx="222250" cy="2254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 name="Ovaal 21"/>
          <p:cNvSpPr/>
          <p:nvPr/>
        </p:nvSpPr>
        <p:spPr>
          <a:xfrm>
            <a:off x="6623050" y="1535113"/>
            <a:ext cx="327025" cy="330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 name="Ovaal 22"/>
          <p:cNvSpPr/>
          <p:nvPr/>
        </p:nvSpPr>
        <p:spPr>
          <a:xfrm>
            <a:off x="6546850" y="1458913"/>
            <a:ext cx="479425" cy="48418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4" name="Ovaal 23"/>
          <p:cNvSpPr/>
          <p:nvPr/>
        </p:nvSpPr>
        <p:spPr>
          <a:xfrm>
            <a:off x="6435725" y="1347788"/>
            <a:ext cx="700088" cy="7064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5" name="Ovaal 24"/>
          <p:cNvSpPr/>
          <p:nvPr/>
        </p:nvSpPr>
        <p:spPr>
          <a:xfrm>
            <a:off x="6273800" y="1182688"/>
            <a:ext cx="1025525" cy="10366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6" name="Ovaal 25"/>
          <p:cNvSpPr/>
          <p:nvPr/>
        </p:nvSpPr>
        <p:spPr>
          <a:xfrm>
            <a:off x="6737350" y="3573463"/>
            <a:ext cx="74613" cy="746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7" name="Ovaal 26"/>
          <p:cNvSpPr/>
          <p:nvPr/>
        </p:nvSpPr>
        <p:spPr>
          <a:xfrm>
            <a:off x="6697663" y="3533775"/>
            <a:ext cx="152400" cy="1539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8" name="Ovaal 27"/>
          <p:cNvSpPr/>
          <p:nvPr/>
        </p:nvSpPr>
        <p:spPr>
          <a:xfrm>
            <a:off x="6662738" y="3498850"/>
            <a:ext cx="223837" cy="2254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9" name="Ovaal 28"/>
          <p:cNvSpPr/>
          <p:nvPr/>
        </p:nvSpPr>
        <p:spPr>
          <a:xfrm>
            <a:off x="6611938" y="3446463"/>
            <a:ext cx="325437" cy="330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0" name="Ovaal 29"/>
          <p:cNvSpPr/>
          <p:nvPr/>
        </p:nvSpPr>
        <p:spPr>
          <a:xfrm>
            <a:off x="6535738" y="3370263"/>
            <a:ext cx="477837" cy="482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1" name="Ovaal 30"/>
          <p:cNvSpPr/>
          <p:nvPr/>
        </p:nvSpPr>
        <p:spPr>
          <a:xfrm>
            <a:off x="6424613" y="3257550"/>
            <a:ext cx="700087" cy="7064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32" name="Ovaal 31"/>
          <p:cNvSpPr/>
          <p:nvPr/>
        </p:nvSpPr>
        <p:spPr>
          <a:xfrm>
            <a:off x="6262688" y="3094038"/>
            <a:ext cx="1023937" cy="10350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8696325" cy="727075"/>
          </a:xfrm>
        </p:spPr>
        <p:txBody>
          <a:bodyPr/>
          <a:lstStyle/>
          <a:p>
            <a:r>
              <a:rPr lang="nl-NL" dirty="0" smtClean="0"/>
              <a:t>Voor vragen</a:t>
            </a:r>
            <a:endParaRPr lang="en-GB" dirty="0" smtClean="0"/>
          </a:p>
        </p:txBody>
      </p:sp>
      <p:sp>
        <p:nvSpPr>
          <p:cNvPr id="4" name="Tijdelijke aanduiding voor verticale tekst 3"/>
          <p:cNvSpPr>
            <a:spLocks noGrp="1"/>
          </p:cNvSpPr>
          <p:nvPr>
            <p:ph type="body" orient="vert" idx="1"/>
          </p:nvPr>
        </p:nvSpPr>
        <p:spPr/>
        <p:txBody>
          <a:bodyPr/>
          <a:lstStyle/>
          <a:p>
            <a:pPr fontAlgn="auto">
              <a:defRPr/>
            </a:pPr>
            <a:r>
              <a:rPr lang="nl-NL" dirty="0"/>
              <a:t>Neem contact </a:t>
            </a:r>
            <a:r>
              <a:rPr lang="nl-NL" dirty="0" smtClean="0"/>
              <a:t>op! </a:t>
            </a:r>
          </a:p>
          <a:p>
            <a:pPr lvl="5">
              <a:defRPr/>
            </a:pPr>
            <a:r>
              <a:rPr lang="nl-NL" dirty="0" smtClean="0"/>
              <a:t>Met </a:t>
            </a:r>
            <a:r>
              <a:rPr lang="nl-NL" dirty="0"/>
              <a:t>uw </a:t>
            </a:r>
            <a:r>
              <a:rPr lang="nl-NL" dirty="0" smtClean="0"/>
              <a:t>lokale GGD of </a:t>
            </a:r>
            <a:r>
              <a:rPr lang="nl-NL"/>
              <a:t>anders </a:t>
            </a:r>
            <a:r>
              <a:rPr lang="nl-NL" smtClean="0"/>
              <a:t>de </a:t>
            </a:r>
            <a:r>
              <a:rPr lang="nl-NL" dirty="0"/>
              <a:t>Landelijk </a:t>
            </a:r>
            <a:r>
              <a:rPr lang="nl-NL" dirty="0" smtClean="0"/>
              <a:t>Coördinatie Infectieziektebestrijding </a:t>
            </a:r>
            <a:r>
              <a:rPr lang="nl-NL" dirty="0"/>
              <a:t>(LCI) </a:t>
            </a:r>
            <a:r>
              <a:rPr lang="nl-NL" dirty="0" smtClean="0"/>
              <a:t/>
            </a:r>
            <a:br>
              <a:rPr lang="nl-NL" dirty="0" smtClean="0"/>
            </a:br>
            <a:endParaRPr lang="nl-NL" dirty="0"/>
          </a:p>
          <a:p>
            <a:pPr lvl="1" fontAlgn="auto">
              <a:defRPr/>
            </a:pPr>
            <a:r>
              <a:rPr lang="nl-NL" dirty="0" smtClean="0">
                <a:solidFill>
                  <a:schemeClr val="accent5"/>
                </a:solidFill>
              </a:rPr>
              <a:t>M</a:t>
            </a:r>
            <a:r>
              <a:rPr lang="nl-NL" dirty="0">
                <a:solidFill>
                  <a:schemeClr val="accent5"/>
                </a:solidFill>
              </a:rPr>
              <a:t>ail: </a:t>
            </a:r>
            <a:r>
              <a:rPr lang="nl-NL" dirty="0" smtClean="0">
                <a:solidFill>
                  <a:schemeClr val="accent5"/>
                </a:solidFill>
              </a:rPr>
              <a:t>lci@rivm.nl </a:t>
            </a:r>
            <a:endParaRPr lang="nl-NL" dirty="0">
              <a:solidFill>
                <a:schemeClr val="accent5"/>
              </a:solidFill>
            </a:endParaRPr>
          </a:p>
          <a:p>
            <a:pPr lvl="1" fontAlgn="auto">
              <a:defRPr/>
            </a:pPr>
            <a:r>
              <a:rPr lang="nl-NL" dirty="0" smtClean="0">
                <a:solidFill>
                  <a:schemeClr val="accent5"/>
                </a:solidFill>
              </a:rPr>
              <a:t>Telefoonnummer: </a:t>
            </a:r>
            <a:r>
              <a:rPr lang="nl-NL" dirty="0">
                <a:solidFill>
                  <a:schemeClr val="accent5"/>
                </a:solidFill>
              </a:rPr>
              <a:t>030 - 274 </a:t>
            </a:r>
            <a:r>
              <a:rPr lang="nl-NL" dirty="0" smtClean="0">
                <a:solidFill>
                  <a:schemeClr val="accent5"/>
                </a:solidFill>
              </a:rPr>
              <a:t>7000</a:t>
            </a:r>
            <a:r>
              <a:rPr lang="nl-NL" dirty="0">
                <a:solidFill>
                  <a:schemeClr val="accent5"/>
                </a:solidFill>
              </a:rPr>
              <a:t> </a:t>
            </a:r>
            <a:r>
              <a:rPr lang="nl-NL" dirty="0" smtClean="0">
                <a:solidFill>
                  <a:schemeClr val="accent5"/>
                </a:solidFill>
              </a:rPr>
              <a:t> </a:t>
            </a:r>
            <a:endParaRPr lang="nl-NL" dirty="0">
              <a:solidFill>
                <a:schemeClr val="accent5"/>
              </a:solidFill>
            </a:endParaRPr>
          </a:p>
          <a:p>
            <a:pPr fontAlgn="auto">
              <a:defRPr/>
            </a:pPr>
            <a:r>
              <a:rPr lang="nl-NL" dirty="0" smtClean="0"/>
              <a:t/>
            </a:r>
            <a:br>
              <a:rPr lang="nl-NL" dirty="0" smtClean="0"/>
            </a:br>
            <a:r>
              <a:rPr lang="nl-NL" dirty="0" smtClean="0"/>
              <a:t/>
            </a:r>
            <a:br>
              <a:rPr lang="nl-NL" dirty="0" smtClean="0"/>
            </a:br>
            <a:endParaRPr lang="nl-NL" dirty="0" smtClean="0"/>
          </a:p>
          <a:p>
            <a:pPr fontAlgn="auto">
              <a:defRPr/>
            </a:pPr>
            <a:endParaRPr lang="nl-NL" dirty="0"/>
          </a:p>
        </p:txBody>
      </p:sp>
      <p:sp>
        <p:nvSpPr>
          <p:cNvPr id="10" name="Rechthoek 9"/>
          <p:cNvSpPr/>
          <p:nvPr/>
        </p:nvSpPr>
        <p:spPr>
          <a:xfrm>
            <a:off x="0" y="6605588"/>
            <a:ext cx="9144000" cy="307975"/>
          </a:xfrm>
          <a:prstGeom prst="rect">
            <a:avLst/>
          </a:prstGeom>
          <a:solidFill>
            <a:srgbClr val="4F81BD"/>
          </a:solidFill>
          <a:ln>
            <a:noFill/>
          </a:ln>
          <a:extLst/>
        </p:spPr>
        <p:txBody>
          <a:bodyPr wrap="none" anchor="ctr"/>
          <a:lstStyle/>
          <a:p>
            <a:pPr algn="ctr" fontAlgn="auto">
              <a:spcBef>
                <a:spcPts val="0"/>
              </a:spcBef>
              <a:spcAft>
                <a:spcPts val="0"/>
              </a:spcAft>
              <a:defRPr/>
            </a:pPr>
            <a:endParaRPr lang="nl-NL" kern="0">
              <a:solidFill>
                <a:prstClr val="black"/>
              </a:solidFill>
              <a:latin typeface="Verdana" pitchFamily="34" charset="0"/>
            </a:endParaRPr>
          </a:p>
        </p:txBody>
      </p:sp>
      <p:sp>
        <p:nvSpPr>
          <p:cNvPr id="93189" name="Tijdelijke aanduiding voor voettekst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6605588"/>
            <a:ext cx="9144000" cy="307975"/>
          </a:xfrm>
          <a:prstGeom prst="rect">
            <a:avLst/>
          </a:prstGeom>
          <a:solidFill>
            <a:srgbClr val="4F81BD"/>
          </a:solidFill>
          <a:ln>
            <a:noFill/>
          </a:ln>
          <a:extLst/>
        </p:spPr>
        <p:txBody>
          <a:bodyPr wrap="none" anchor="ctr"/>
          <a:lstStyle/>
          <a:p>
            <a:pPr algn="ctr" fontAlgn="auto">
              <a:spcBef>
                <a:spcPts val="0"/>
              </a:spcBef>
              <a:spcAft>
                <a:spcPts val="0"/>
              </a:spcAft>
              <a:defRPr/>
            </a:pPr>
            <a:endParaRPr lang="nl-NL" kern="0">
              <a:solidFill>
                <a:prstClr val="black"/>
              </a:solidFill>
              <a:latin typeface="Verdana" pitchFamily="34" charset="0"/>
            </a:endParaRPr>
          </a:p>
        </p:txBody>
      </p:sp>
      <p:sp>
        <p:nvSpPr>
          <p:cNvPr id="147" name="Rechthoek 146"/>
          <p:cNvSpPr/>
          <p:nvPr/>
        </p:nvSpPr>
        <p:spPr>
          <a:xfrm>
            <a:off x="0" y="6578600"/>
            <a:ext cx="9144000" cy="306388"/>
          </a:xfrm>
          <a:prstGeom prst="rect">
            <a:avLst/>
          </a:prstGeom>
          <a:solidFill>
            <a:srgbClr val="4F81BD"/>
          </a:solidFill>
          <a:ln>
            <a:noFill/>
          </a:ln>
          <a:extLst/>
        </p:spPr>
        <p:txBody>
          <a:bodyPr wrap="none" anchor="ctr"/>
          <a:lstStyle/>
          <a:p>
            <a:pPr algn="ctr" fontAlgn="auto">
              <a:spcBef>
                <a:spcPts val="0"/>
              </a:spcBef>
              <a:spcAft>
                <a:spcPts val="0"/>
              </a:spcAft>
              <a:defRPr/>
            </a:pPr>
            <a:endParaRPr lang="nl-NL" kern="0">
              <a:solidFill>
                <a:prstClr val="black"/>
              </a:solidFill>
              <a:latin typeface="Verdana" pitchFamily="34" charset="0"/>
            </a:endParaRPr>
          </a:p>
        </p:txBody>
      </p:sp>
      <p:sp>
        <p:nvSpPr>
          <p:cNvPr id="95250" name="Tijdelijke aanduiding voor voettekst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
        <p:nvSpPr>
          <p:cNvPr id="8" name="Titel 13"/>
          <p:cNvSpPr>
            <a:spLocks noGrp="1"/>
          </p:cNvSpPr>
          <p:nvPr>
            <p:ph type="title"/>
          </p:nvPr>
        </p:nvSpPr>
        <p:spPr>
          <a:xfrm>
            <a:off x="268288" y="901700"/>
            <a:ext cx="8696325" cy="727075"/>
          </a:xfrm>
        </p:spPr>
        <p:txBody>
          <a:bodyPr/>
          <a:lstStyle/>
          <a:p>
            <a:r>
              <a:rPr lang="nl-NL" dirty="0" smtClean="0"/>
              <a:t>Bedankt voor uw aandacht!</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pPr>
              <a:defRPr/>
            </a:pPr>
            <a:r>
              <a:rPr lang="nl-NL" smtClean="0"/>
              <a:t>Bijzonder resistente micro-organismen</a:t>
            </a:r>
            <a:endParaRPr lang="en-GB"/>
          </a:p>
        </p:txBody>
      </p:sp>
      <p:sp>
        <p:nvSpPr>
          <p:cNvPr id="6" name="Titel 13"/>
          <p:cNvSpPr>
            <a:spLocks noGrp="1"/>
          </p:cNvSpPr>
          <p:nvPr>
            <p:ph type="title"/>
          </p:nvPr>
        </p:nvSpPr>
        <p:spPr>
          <a:xfrm>
            <a:off x="268288" y="901700"/>
            <a:ext cx="6462712" cy="727075"/>
          </a:xfrm>
        </p:spPr>
        <p:txBody>
          <a:bodyPr/>
          <a:lstStyle/>
          <a:p>
            <a:r>
              <a:rPr lang="nl-NL" dirty="0" smtClean="0"/>
              <a:t>Overzicht richtlijnen</a:t>
            </a:r>
            <a:br>
              <a:rPr lang="nl-NL" dirty="0" smtClean="0"/>
            </a:br>
            <a:endParaRPr lang="en-GB" dirty="0" smtClean="0"/>
          </a:p>
        </p:txBody>
      </p:sp>
      <p:graphicFrame>
        <p:nvGraphicFramePr>
          <p:cNvPr id="7" name="Table 6"/>
          <p:cNvGraphicFramePr>
            <a:graphicFrameLocks noGrp="1"/>
          </p:cNvGraphicFramePr>
          <p:nvPr>
            <p:extLst>
              <p:ext uri="{D42A27DB-BD31-4B8C-83A1-F6EECF244321}">
                <p14:modId xmlns:p14="http://schemas.microsoft.com/office/powerpoint/2010/main" val="1309598494"/>
              </p:ext>
            </p:extLst>
          </p:nvPr>
        </p:nvGraphicFramePr>
        <p:xfrm>
          <a:off x="368902" y="1340768"/>
          <a:ext cx="7443458" cy="4382214"/>
        </p:xfrm>
        <a:graphic>
          <a:graphicData uri="http://schemas.openxmlformats.org/drawingml/2006/table">
            <a:tbl>
              <a:tblPr firstRow="1" firstCol="1" bandRow="1">
                <a:tableStyleId>{3B4B98B0-60AC-42C2-AFA5-B58CD77FA1E5}</a:tableStyleId>
              </a:tblPr>
              <a:tblGrid>
                <a:gridCol w="3339002"/>
                <a:gridCol w="4104456"/>
              </a:tblGrid>
              <a:tr h="173003">
                <a:tc>
                  <a:txBody>
                    <a:bodyPr/>
                    <a:lstStyle/>
                    <a:p>
                      <a:pPr hangingPunct="0">
                        <a:lnSpc>
                          <a:spcPct val="115000"/>
                        </a:lnSpc>
                        <a:spcAft>
                          <a:spcPts val="0"/>
                        </a:spcAft>
                      </a:pPr>
                      <a:r>
                        <a:rPr lang="nl-NL" sz="800" dirty="0">
                          <a:effectLst/>
                        </a:rPr>
                        <a:t>Instelling/doelgroep</a:t>
                      </a:r>
                      <a:endParaRPr lang="en-US" sz="800" dirty="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a:effectLst/>
                        </a:rPr>
                        <a:t>Richtlijnen</a:t>
                      </a:r>
                      <a:endParaRPr lang="en-US" sz="800">
                        <a:effectLst/>
                        <a:latin typeface="Verdana"/>
                        <a:ea typeface="Times New Roman"/>
                        <a:cs typeface="Times New Roman"/>
                      </a:endParaRPr>
                    </a:p>
                  </a:txBody>
                  <a:tcPr marL="64651" marR="64651" marT="0" marB="0"/>
                </a:tc>
              </a:tr>
              <a:tr h="325053">
                <a:tc>
                  <a:txBody>
                    <a:bodyPr/>
                    <a:lstStyle/>
                    <a:p>
                      <a:pPr hangingPunct="0">
                        <a:lnSpc>
                          <a:spcPct val="115000"/>
                        </a:lnSpc>
                        <a:spcAft>
                          <a:spcPts val="0"/>
                        </a:spcAft>
                      </a:pPr>
                      <a:r>
                        <a:rPr lang="nl-NL" sz="800" dirty="0">
                          <a:effectLst/>
                        </a:rPr>
                        <a:t>Ziekenhuis</a:t>
                      </a:r>
                      <a:endParaRPr lang="en-US" sz="800" dirty="0">
                        <a:effectLst/>
                        <a:latin typeface="Verdana"/>
                        <a:ea typeface="Times New Roman"/>
                        <a:cs typeface="Times New Roman"/>
                      </a:endParaRPr>
                    </a:p>
                  </a:txBody>
                  <a:tcPr marL="64651" marR="64651" marT="0" marB="0"/>
                </a:tc>
                <a:tc>
                  <a:txBody>
                    <a:bodyPr/>
                    <a:lstStyle/>
                    <a:p>
                      <a:pPr>
                        <a:lnSpc>
                          <a:spcPct val="115000"/>
                        </a:lnSpc>
                        <a:spcAft>
                          <a:spcPts val="0"/>
                        </a:spcAft>
                      </a:pPr>
                      <a:r>
                        <a:rPr lang="nl-NL" sz="800" u="sng" dirty="0">
                          <a:effectLst/>
                          <a:hlinkClick r:id="rId2"/>
                        </a:rPr>
                        <a:t>WIP-richtlijn MRSA [ZKH]</a:t>
                      </a:r>
                      <a:endParaRPr lang="en-US" sz="1000" dirty="0">
                        <a:effectLst/>
                      </a:endParaRPr>
                    </a:p>
                    <a:p>
                      <a:pPr>
                        <a:lnSpc>
                          <a:spcPct val="115000"/>
                        </a:lnSpc>
                        <a:spcAft>
                          <a:spcPts val="0"/>
                        </a:spcAft>
                      </a:pPr>
                      <a:r>
                        <a:rPr lang="nl-NL" sz="800" u="sng" dirty="0">
                          <a:effectLst/>
                          <a:hlinkClick r:id="rId3"/>
                        </a:rPr>
                        <a:t>WIP-richtlijn BRMO [ZKH]</a:t>
                      </a:r>
                      <a:endParaRPr lang="en-US" sz="1000" dirty="0">
                        <a:effectLst/>
                        <a:latin typeface="Calibri"/>
                        <a:ea typeface="Calibri"/>
                        <a:cs typeface="Times New Roman"/>
                      </a:endParaRPr>
                    </a:p>
                  </a:txBody>
                  <a:tcPr marL="64651" marR="64651" marT="0" marB="0"/>
                </a:tc>
              </a:tr>
              <a:tr h="442982">
                <a:tc>
                  <a:txBody>
                    <a:bodyPr/>
                    <a:lstStyle/>
                    <a:p>
                      <a:pPr hangingPunct="0">
                        <a:lnSpc>
                          <a:spcPct val="115000"/>
                        </a:lnSpc>
                        <a:spcAft>
                          <a:spcPts val="0"/>
                        </a:spcAft>
                      </a:pPr>
                      <a:r>
                        <a:rPr lang="nl-NL" sz="800" dirty="0">
                          <a:effectLst/>
                        </a:rPr>
                        <a:t>Verpleeg-/verzorgingshuis</a:t>
                      </a:r>
                      <a:endParaRPr lang="en-US" sz="800" dirty="0">
                        <a:effectLst/>
                        <a:latin typeface="Verdana"/>
                        <a:ea typeface="Times New Roman"/>
                        <a:cs typeface="Times New Roman"/>
                      </a:endParaRPr>
                    </a:p>
                  </a:txBody>
                  <a:tcPr marL="64651" marR="64651" marT="0" marB="0"/>
                </a:tc>
                <a:tc>
                  <a:txBody>
                    <a:bodyPr/>
                    <a:lstStyle/>
                    <a:p>
                      <a:pPr>
                        <a:lnSpc>
                          <a:spcPct val="115000"/>
                        </a:lnSpc>
                        <a:spcAft>
                          <a:spcPts val="0"/>
                        </a:spcAft>
                      </a:pPr>
                      <a:r>
                        <a:rPr lang="nl-NL" sz="800" u="sng">
                          <a:effectLst/>
                          <a:hlinkClick r:id="rId4"/>
                        </a:rPr>
                        <a:t>WIP-richtlijn MRSA [VWT - Verpleeghuis]</a:t>
                      </a:r>
                      <a:endParaRPr lang="en-US" sz="1000">
                        <a:effectLst/>
                      </a:endParaRPr>
                    </a:p>
                    <a:p>
                      <a:pPr>
                        <a:lnSpc>
                          <a:spcPct val="115000"/>
                        </a:lnSpc>
                        <a:spcAft>
                          <a:spcPts val="0"/>
                        </a:spcAft>
                      </a:pPr>
                      <a:r>
                        <a:rPr lang="nl-NL" sz="800" u="sng">
                          <a:effectLst/>
                          <a:hlinkClick r:id="rId5"/>
                        </a:rPr>
                        <a:t>WIP-richtlijn MRSA [VWT - Verzorgingshuis]</a:t>
                      </a:r>
                      <a:endParaRPr lang="en-US" sz="1000">
                        <a:effectLst/>
                      </a:endParaRPr>
                    </a:p>
                    <a:p>
                      <a:pPr>
                        <a:lnSpc>
                          <a:spcPct val="115000"/>
                        </a:lnSpc>
                        <a:spcAft>
                          <a:spcPts val="0"/>
                        </a:spcAft>
                      </a:pPr>
                      <a:r>
                        <a:rPr lang="nl-NL" sz="800" u="sng">
                          <a:effectLst/>
                          <a:hlinkClick r:id="rId6"/>
                        </a:rPr>
                        <a:t>WIP-richtlijn BRMO [VWK]</a:t>
                      </a:r>
                      <a:endParaRPr lang="en-US" sz="1000">
                        <a:effectLst/>
                        <a:latin typeface="Calibri"/>
                        <a:ea typeface="Calibri"/>
                        <a:cs typeface="Times New Roman"/>
                      </a:endParaRPr>
                    </a:p>
                  </a:txBody>
                  <a:tcPr marL="64651" marR="64651" marT="0" marB="0"/>
                </a:tc>
              </a:tr>
              <a:tr h="300510">
                <a:tc>
                  <a:txBody>
                    <a:bodyPr/>
                    <a:lstStyle/>
                    <a:p>
                      <a:pPr hangingPunct="0">
                        <a:lnSpc>
                          <a:spcPct val="115000"/>
                        </a:lnSpc>
                        <a:spcAft>
                          <a:spcPts val="0"/>
                        </a:spcAft>
                      </a:pPr>
                      <a:r>
                        <a:rPr lang="nl-NL" sz="800">
                          <a:effectLst/>
                        </a:rPr>
                        <a:t>Thuiszorg</a:t>
                      </a:r>
                      <a:endParaRPr lang="en-US" sz="800">
                        <a:effectLst/>
                        <a:latin typeface="Verdana"/>
                        <a:ea typeface="Times New Roman"/>
                        <a:cs typeface="Times New Roman"/>
                      </a:endParaRPr>
                    </a:p>
                  </a:txBody>
                  <a:tcPr marL="64651" marR="64651" marT="0" marB="0"/>
                </a:tc>
                <a:tc>
                  <a:txBody>
                    <a:bodyPr/>
                    <a:lstStyle/>
                    <a:p>
                      <a:pPr>
                        <a:lnSpc>
                          <a:spcPct val="115000"/>
                        </a:lnSpc>
                        <a:spcAft>
                          <a:spcPts val="0"/>
                        </a:spcAft>
                      </a:pPr>
                      <a:r>
                        <a:rPr lang="nl-NL" sz="800" u="sng">
                          <a:effectLst/>
                          <a:hlinkClick r:id="rId7"/>
                        </a:rPr>
                        <a:t>WIP-richtlijn MRSA [VWT - Thuiszorg]</a:t>
                      </a:r>
                      <a:endParaRPr lang="en-US" sz="1000">
                        <a:effectLst/>
                      </a:endParaRPr>
                    </a:p>
                    <a:p>
                      <a:pPr hangingPunct="0">
                        <a:lnSpc>
                          <a:spcPct val="115000"/>
                        </a:lnSpc>
                        <a:spcAft>
                          <a:spcPts val="0"/>
                        </a:spcAft>
                      </a:pPr>
                      <a:r>
                        <a:rPr lang="nl-NL" sz="800" u="sng">
                          <a:effectLst/>
                          <a:hlinkClick r:id="rId8"/>
                        </a:rPr>
                        <a:t>LCI-richtlijn BRMO</a:t>
                      </a:r>
                      <a:endParaRPr lang="en-US" sz="800">
                        <a:effectLst/>
                        <a:latin typeface="Verdana"/>
                        <a:ea typeface="Times New Roman"/>
                        <a:cs typeface="Times New Roman"/>
                      </a:endParaRPr>
                    </a:p>
                  </a:txBody>
                  <a:tcPr marL="64651" marR="64651" marT="0" marB="0"/>
                </a:tc>
              </a:tr>
              <a:tr h="293326">
                <a:tc>
                  <a:txBody>
                    <a:bodyPr/>
                    <a:lstStyle/>
                    <a:p>
                      <a:pPr hangingPunct="0">
                        <a:lnSpc>
                          <a:spcPct val="115000"/>
                        </a:lnSpc>
                        <a:spcAft>
                          <a:spcPts val="0"/>
                        </a:spcAft>
                      </a:pPr>
                      <a:r>
                        <a:rPr lang="nl-NL" sz="800" dirty="0">
                          <a:effectLst/>
                        </a:rPr>
                        <a:t>Revalidatiecentra</a:t>
                      </a:r>
                      <a:endParaRPr lang="en-US" sz="800" dirty="0">
                        <a:effectLst/>
                        <a:latin typeface="Verdana"/>
                        <a:ea typeface="Times New Roman"/>
                        <a:cs typeface="Times New Roman"/>
                      </a:endParaRPr>
                    </a:p>
                  </a:txBody>
                  <a:tcPr marL="64651" marR="64651" marT="0" marB="0"/>
                </a:tc>
                <a:tc>
                  <a:txBody>
                    <a:bodyPr/>
                    <a:lstStyle/>
                    <a:p>
                      <a:pPr>
                        <a:lnSpc>
                          <a:spcPct val="115000"/>
                        </a:lnSpc>
                        <a:spcAft>
                          <a:spcPts val="0"/>
                        </a:spcAft>
                      </a:pPr>
                      <a:r>
                        <a:rPr lang="nl-NL" sz="800" u="sng">
                          <a:effectLst/>
                          <a:hlinkClick r:id="rId9"/>
                        </a:rPr>
                        <a:t>WIP-richtlijn MRSA [REV]</a:t>
                      </a:r>
                      <a:endParaRPr lang="en-US" sz="1000">
                        <a:effectLst/>
                      </a:endParaRPr>
                    </a:p>
                    <a:p>
                      <a:pPr hangingPunct="0">
                        <a:lnSpc>
                          <a:spcPct val="115000"/>
                        </a:lnSpc>
                        <a:spcAft>
                          <a:spcPts val="0"/>
                        </a:spcAft>
                      </a:pPr>
                      <a:r>
                        <a:rPr lang="nl-NL" sz="800">
                          <a:effectLst/>
                        </a:rPr>
                        <a:t>WIP-richtlijn BRMO </a:t>
                      </a:r>
                      <a:r>
                        <a:rPr lang="nl-NL" sz="800" u="sng">
                          <a:effectLst/>
                          <a:hlinkClick r:id="rId6"/>
                        </a:rPr>
                        <a:t>[VWK]</a:t>
                      </a:r>
                      <a:r>
                        <a:rPr lang="nl-NL" sz="800">
                          <a:effectLst/>
                        </a:rPr>
                        <a:t>/</a:t>
                      </a:r>
                      <a:r>
                        <a:rPr lang="nl-NL" sz="800" u="sng">
                          <a:effectLst/>
                          <a:hlinkClick r:id="rId3"/>
                        </a:rPr>
                        <a:t>[ZKH]</a:t>
                      </a:r>
                      <a:r>
                        <a:rPr lang="nl-NL" sz="800">
                          <a:effectLst/>
                        </a:rPr>
                        <a:t>*</a:t>
                      </a:r>
                      <a:endParaRPr lang="en-US" sz="800">
                        <a:effectLst/>
                        <a:latin typeface="Verdana"/>
                        <a:ea typeface="Times New Roman"/>
                        <a:cs typeface="Times New Roman"/>
                      </a:endParaRPr>
                    </a:p>
                  </a:txBody>
                  <a:tcPr marL="64651" marR="64651" marT="0" marB="0"/>
                </a:tc>
              </a:tr>
              <a:tr h="286741">
                <a:tc>
                  <a:txBody>
                    <a:bodyPr/>
                    <a:lstStyle/>
                    <a:p>
                      <a:pPr hangingPunct="0">
                        <a:lnSpc>
                          <a:spcPct val="115000"/>
                        </a:lnSpc>
                        <a:spcAft>
                          <a:spcPts val="0"/>
                        </a:spcAft>
                      </a:pPr>
                      <a:r>
                        <a:rPr lang="nl-NL" sz="800">
                          <a:effectLst/>
                        </a:rPr>
                        <a:t>Psychiatrisch ziekenhuis/ </a:t>
                      </a:r>
                      <a:endParaRPr lang="en-US" sz="800">
                        <a:effectLst/>
                      </a:endParaRPr>
                    </a:p>
                    <a:p>
                      <a:pPr hangingPunct="0">
                        <a:lnSpc>
                          <a:spcPct val="115000"/>
                        </a:lnSpc>
                        <a:spcAft>
                          <a:spcPts val="0"/>
                        </a:spcAft>
                      </a:pPr>
                      <a:r>
                        <a:rPr lang="nl-NL" sz="800">
                          <a:effectLst/>
                        </a:rPr>
                        <a:t>GGZ-instelling</a:t>
                      </a:r>
                      <a:r>
                        <a:rPr lang="nl-NL" sz="800" baseline="30000">
                          <a:effectLst/>
                        </a:rPr>
                        <a:t>2)</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dirty="0">
                          <a:effectLst/>
                        </a:rPr>
                        <a:t>WIP-richtlijn MRSA </a:t>
                      </a:r>
                      <a:r>
                        <a:rPr lang="nl-NL" sz="800" u="sng" dirty="0">
                          <a:effectLst/>
                          <a:hlinkClick r:id="rId4"/>
                        </a:rPr>
                        <a:t>[VWT - Verpleeghuis]</a:t>
                      </a:r>
                      <a:r>
                        <a:rPr lang="nl-NL" sz="800" dirty="0">
                          <a:effectLst/>
                        </a:rPr>
                        <a:t>/</a:t>
                      </a:r>
                      <a:r>
                        <a:rPr lang="nl-NL" sz="800" u="sng" dirty="0">
                          <a:effectLst/>
                          <a:hlinkClick r:id="rId5"/>
                        </a:rPr>
                        <a:t>[VWT - Verzorgingshuis]</a:t>
                      </a:r>
                      <a:r>
                        <a:rPr lang="nl-NL" sz="800" dirty="0">
                          <a:effectLst/>
                        </a:rPr>
                        <a:t>/</a:t>
                      </a:r>
                      <a:r>
                        <a:rPr lang="nl-NL" sz="800" u="sng" dirty="0">
                          <a:effectLst/>
                          <a:hlinkClick r:id="rId2"/>
                        </a:rPr>
                        <a:t>[ZKH]</a:t>
                      </a:r>
                      <a:r>
                        <a:rPr lang="nl-NL" sz="800" dirty="0">
                          <a:effectLst/>
                        </a:rPr>
                        <a:t>*</a:t>
                      </a:r>
                      <a:endParaRPr lang="en-US" sz="800" dirty="0">
                        <a:effectLst/>
                      </a:endParaRPr>
                    </a:p>
                    <a:p>
                      <a:pPr hangingPunct="0">
                        <a:lnSpc>
                          <a:spcPct val="115000"/>
                        </a:lnSpc>
                        <a:spcAft>
                          <a:spcPts val="0"/>
                        </a:spcAft>
                      </a:pPr>
                      <a:r>
                        <a:rPr lang="nl-NL" sz="800" dirty="0">
                          <a:effectLst/>
                        </a:rPr>
                        <a:t>WIP-richtlijn BRMO </a:t>
                      </a:r>
                      <a:r>
                        <a:rPr lang="nl-NL" sz="800" u="sng" dirty="0">
                          <a:effectLst/>
                          <a:hlinkClick r:id="rId6"/>
                        </a:rPr>
                        <a:t>[VWK]</a:t>
                      </a:r>
                      <a:r>
                        <a:rPr lang="nl-NL" sz="800" dirty="0">
                          <a:effectLst/>
                        </a:rPr>
                        <a:t>/</a:t>
                      </a:r>
                      <a:r>
                        <a:rPr lang="nl-NL" sz="800" u="sng" dirty="0">
                          <a:effectLst/>
                          <a:hlinkClick r:id="rId3"/>
                        </a:rPr>
                        <a:t>[ZKH]</a:t>
                      </a:r>
                      <a:r>
                        <a:rPr lang="nl-NL" sz="800" dirty="0">
                          <a:effectLst/>
                        </a:rPr>
                        <a:t>*</a:t>
                      </a:r>
                      <a:endParaRPr lang="en-US" sz="800" dirty="0">
                        <a:effectLst/>
                        <a:latin typeface="Verdana"/>
                        <a:ea typeface="Times New Roman"/>
                        <a:cs typeface="Times New Roman"/>
                      </a:endParaRPr>
                    </a:p>
                  </a:txBody>
                  <a:tcPr marL="64651" marR="64651" marT="0" marB="0"/>
                </a:tc>
              </a:tr>
              <a:tr h="528705">
                <a:tc>
                  <a:txBody>
                    <a:bodyPr/>
                    <a:lstStyle/>
                    <a:p>
                      <a:pPr hangingPunct="0">
                        <a:lnSpc>
                          <a:spcPct val="115000"/>
                        </a:lnSpc>
                        <a:spcAft>
                          <a:spcPts val="0"/>
                        </a:spcAft>
                      </a:pPr>
                      <a:r>
                        <a:rPr lang="nl-NL" sz="800">
                          <a:effectLst/>
                        </a:rPr>
                        <a:t>Verstandelijk beperkten zorg</a:t>
                      </a:r>
                      <a:r>
                        <a:rPr lang="nl-NL" sz="800" baseline="30000">
                          <a:effectLst/>
                        </a:rPr>
                        <a:t>3)</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dirty="0">
                          <a:effectLst/>
                          <a:hlinkClick r:id="rId4"/>
                        </a:rPr>
                        <a:t>WIP-richtlijn MRSA [VWT - Verpleeghuis]</a:t>
                      </a:r>
                      <a:r>
                        <a:rPr lang="nl-NL" sz="800" dirty="0">
                          <a:effectLst/>
                        </a:rPr>
                        <a:t>*</a:t>
                      </a:r>
                      <a:endParaRPr lang="en-US" sz="800" dirty="0">
                        <a:effectLst/>
                      </a:endParaRPr>
                    </a:p>
                    <a:p>
                      <a:pPr hangingPunct="0">
                        <a:lnSpc>
                          <a:spcPct val="115000"/>
                        </a:lnSpc>
                        <a:spcAft>
                          <a:spcPts val="0"/>
                        </a:spcAft>
                      </a:pPr>
                      <a:r>
                        <a:rPr lang="nl-NL" sz="800" u="sng" dirty="0">
                          <a:effectLst/>
                          <a:hlinkClick r:id="rId6"/>
                        </a:rPr>
                        <a:t>WIP-richtlijn BRMO [VWK]</a:t>
                      </a:r>
                      <a:r>
                        <a:rPr lang="nl-NL" sz="800" dirty="0">
                          <a:effectLst/>
                        </a:rPr>
                        <a:t>*</a:t>
                      </a:r>
                      <a:endParaRPr lang="en-US" sz="800" dirty="0">
                        <a:effectLst/>
                      </a:endParaRPr>
                    </a:p>
                    <a:p>
                      <a:pPr hangingPunct="0">
                        <a:lnSpc>
                          <a:spcPct val="115000"/>
                        </a:lnSpc>
                        <a:spcAft>
                          <a:spcPts val="0"/>
                        </a:spcAft>
                      </a:pPr>
                      <a:r>
                        <a:rPr lang="nl-NL" sz="800" u="sng" dirty="0">
                          <a:effectLst/>
                          <a:hlinkClick r:id="rId10"/>
                        </a:rPr>
                        <a:t>LCI-richtlijn Staphylococcus aureus-infecties inclusief MRSA</a:t>
                      </a:r>
                      <a:r>
                        <a:rPr lang="nl-NL" sz="800" dirty="0">
                          <a:effectLst/>
                        </a:rPr>
                        <a:t>*</a:t>
                      </a:r>
                      <a:endParaRPr lang="en-US" sz="800" dirty="0">
                        <a:effectLst/>
                      </a:endParaRPr>
                    </a:p>
                    <a:p>
                      <a:pPr hangingPunct="0">
                        <a:lnSpc>
                          <a:spcPct val="115000"/>
                        </a:lnSpc>
                        <a:spcAft>
                          <a:spcPts val="0"/>
                        </a:spcAft>
                      </a:pPr>
                      <a:r>
                        <a:rPr lang="nl-NL" sz="800" u="sng" dirty="0">
                          <a:effectLst/>
                          <a:hlinkClick r:id="rId8"/>
                        </a:rPr>
                        <a:t>LCI-richtlijn BRMO</a:t>
                      </a:r>
                      <a:r>
                        <a:rPr lang="nl-NL" sz="800" dirty="0">
                          <a:effectLst/>
                        </a:rPr>
                        <a:t>*</a:t>
                      </a:r>
                      <a:endParaRPr lang="en-US" sz="800" dirty="0">
                        <a:effectLst/>
                        <a:latin typeface="Verdana"/>
                        <a:ea typeface="Times New Roman"/>
                        <a:cs typeface="Times New Roman"/>
                      </a:endParaRPr>
                    </a:p>
                  </a:txBody>
                  <a:tcPr marL="64651" marR="64651" marT="0" marB="0"/>
                </a:tc>
              </a:tr>
              <a:tr h="317271">
                <a:tc>
                  <a:txBody>
                    <a:bodyPr/>
                    <a:lstStyle/>
                    <a:p>
                      <a:pPr hangingPunct="0">
                        <a:lnSpc>
                          <a:spcPct val="115000"/>
                        </a:lnSpc>
                        <a:spcAft>
                          <a:spcPts val="0"/>
                        </a:spcAft>
                      </a:pPr>
                      <a:r>
                        <a:rPr lang="nl-NL" sz="800">
                          <a:effectLst/>
                        </a:rPr>
                        <a:t>Huisartsen</a:t>
                      </a:r>
                      <a:r>
                        <a:rPr lang="nl-NL" sz="800" baseline="30000">
                          <a:effectLst/>
                        </a:rPr>
                        <a:t>1)</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a:effectLst/>
                          <a:hlinkClick r:id="rId10"/>
                        </a:rPr>
                        <a:t>LCI-richtlijn Staphylococcus aureus-infecties inclusief MRSA</a:t>
                      </a:r>
                      <a:endParaRPr lang="en-US" sz="800">
                        <a:effectLst/>
                      </a:endParaRPr>
                    </a:p>
                    <a:p>
                      <a:pPr hangingPunct="0">
                        <a:lnSpc>
                          <a:spcPct val="115000"/>
                        </a:lnSpc>
                        <a:spcAft>
                          <a:spcPts val="0"/>
                        </a:spcAft>
                      </a:pPr>
                      <a:r>
                        <a:rPr lang="nl-NL" sz="800" u="sng">
                          <a:effectLst/>
                          <a:hlinkClick r:id="rId8"/>
                        </a:rPr>
                        <a:t>LCI-richtlijn BRMO</a:t>
                      </a:r>
                      <a:endParaRPr lang="en-US" sz="800">
                        <a:effectLst/>
                        <a:latin typeface="Verdana"/>
                        <a:ea typeface="Times New Roman"/>
                        <a:cs typeface="Times New Roman"/>
                      </a:endParaRPr>
                    </a:p>
                  </a:txBody>
                  <a:tcPr marL="64651" marR="64651" marT="0" marB="0"/>
                </a:tc>
              </a:tr>
              <a:tr h="660882">
                <a:tc>
                  <a:txBody>
                    <a:bodyPr/>
                    <a:lstStyle/>
                    <a:p>
                      <a:pPr hangingPunct="0">
                        <a:lnSpc>
                          <a:spcPct val="115000"/>
                        </a:lnSpc>
                        <a:spcAft>
                          <a:spcPts val="0"/>
                        </a:spcAft>
                      </a:pPr>
                      <a:r>
                        <a:rPr lang="nl-NL" sz="800">
                          <a:effectLst/>
                        </a:rPr>
                        <a:t>Fysiotherapie</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dirty="0">
                          <a:effectLst/>
                        </a:rPr>
                        <a:t>WIP-richtlijn MRSA </a:t>
                      </a:r>
                      <a:r>
                        <a:rPr lang="nl-NL" sz="800" u="sng" dirty="0">
                          <a:effectLst/>
                          <a:hlinkClick r:id="rId9"/>
                        </a:rPr>
                        <a:t>[REV]</a:t>
                      </a:r>
                      <a:r>
                        <a:rPr lang="nl-NL" sz="800" dirty="0">
                          <a:effectLst/>
                        </a:rPr>
                        <a:t>/</a:t>
                      </a:r>
                      <a:r>
                        <a:rPr lang="nl-NL" sz="800" u="sng" dirty="0">
                          <a:effectLst/>
                          <a:hlinkClick r:id="rId4"/>
                        </a:rPr>
                        <a:t>[VWT - Verpleeghuis]</a:t>
                      </a:r>
                      <a:r>
                        <a:rPr lang="nl-NL" sz="800" dirty="0">
                          <a:effectLst/>
                        </a:rPr>
                        <a:t>/</a:t>
                      </a:r>
                      <a:r>
                        <a:rPr lang="nl-NL" sz="800" u="sng" dirty="0">
                          <a:effectLst/>
                          <a:hlinkClick r:id="rId5"/>
                        </a:rPr>
                        <a:t>[VWT - Verzorgingshuis]</a:t>
                      </a:r>
                      <a:r>
                        <a:rPr lang="nl-NL" sz="800" dirty="0">
                          <a:effectLst/>
                        </a:rPr>
                        <a:t>/</a:t>
                      </a:r>
                      <a:r>
                        <a:rPr lang="nl-NL" sz="800" u="sng" dirty="0">
                          <a:effectLst/>
                          <a:hlinkClick r:id="rId7"/>
                        </a:rPr>
                        <a:t>[VWT - Thuiszorg]</a:t>
                      </a:r>
                      <a:r>
                        <a:rPr lang="nl-NL" sz="800" dirty="0">
                          <a:effectLst/>
                        </a:rPr>
                        <a:t>/</a:t>
                      </a:r>
                      <a:r>
                        <a:rPr lang="nl-NL" sz="800" u="sng" dirty="0">
                          <a:effectLst/>
                          <a:hlinkClick r:id="rId2"/>
                        </a:rPr>
                        <a:t>[ZKH]</a:t>
                      </a:r>
                      <a:r>
                        <a:rPr lang="nl-NL" sz="800" dirty="0">
                          <a:effectLst/>
                        </a:rPr>
                        <a:t>*</a:t>
                      </a:r>
                      <a:endParaRPr lang="en-US" sz="800" dirty="0">
                        <a:effectLst/>
                      </a:endParaRPr>
                    </a:p>
                    <a:p>
                      <a:pPr hangingPunct="0">
                        <a:lnSpc>
                          <a:spcPct val="115000"/>
                        </a:lnSpc>
                        <a:spcAft>
                          <a:spcPts val="0"/>
                        </a:spcAft>
                      </a:pPr>
                      <a:r>
                        <a:rPr lang="nl-NL" sz="800" dirty="0">
                          <a:effectLst/>
                        </a:rPr>
                        <a:t>WIP-richtlijn BRMO </a:t>
                      </a:r>
                      <a:r>
                        <a:rPr lang="nl-NL" sz="800" u="sng" dirty="0">
                          <a:effectLst/>
                          <a:hlinkClick r:id="rId6"/>
                        </a:rPr>
                        <a:t>[VWK]</a:t>
                      </a:r>
                      <a:r>
                        <a:rPr lang="nl-NL" sz="800" dirty="0">
                          <a:effectLst/>
                        </a:rPr>
                        <a:t>/</a:t>
                      </a:r>
                      <a:r>
                        <a:rPr lang="nl-NL" sz="800" u="sng" dirty="0">
                          <a:effectLst/>
                          <a:hlinkClick r:id="rId3"/>
                        </a:rPr>
                        <a:t>[ZKH]</a:t>
                      </a:r>
                      <a:r>
                        <a:rPr lang="nl-NL" sz="800" dirty="0">
                          <a:effectLst/>
                        </a:rPr>
                        <a:t>*</a:t>
                      </a:r>
                      <a:endParaRPr lang="en-US" sz="800" dirty="0">
                        <a:effectLst/>
                      </a:endParaRPr>
                    </a:p>
                    <a:p>
                      <a:pPr hangingPunct="0">
                        <a:lnSpc>
                          <a:spcPct val="115000"/>
                        </a:lnSpc>
                        <a:spcAft>
                          <a:spcPts val="0"/>
                        </a:spcAft>
                      </a:pPr>
                      <a:r>
                        <a:rPr lang="nl-NL" sz="800" u="sng" dirty="0">
                          <a:effectLst/>
                          <a:hlinkClick r:id="rId10"/>
                        </a:rPr>
                        <a:t>LCI-richtlijn Staphylococcus aureus-infecties inclusief MRSA</a:t>
                      </a:r>
                      <a:r>
                        <a:rPr lang="nl-NL" sz="800" dirty="0">
                          <a:effectLst/>
                        </a:rPr>
                        <a:t>*</a:t>
                      </a:r>
                      <a:endParaRPr lang="en-US" sz="800" dirty="0">
                        <a:effectLst/>
                      </a:endParaRPr>
                    </a:p>
                    <a:p>
                      <a:pPr hangingPunct="0">
                        <a:lnSpc>
                          <a:spcPct val="115000"/>
                        </a:lnSpc>
                        <a:spcAft>
                          <a:spcPts val="0"/>
                        </a:spcAft>
                      </a:pPr>
                      <a:r>
                        <a:rPr lang="nl-NL" sz="800" u="sng" dirty="0">
                          <a:effectLst/>
                          <a:hlinkClick r:id="rId8"/>
                        </a:rPr>
                        <a:t>LCI-richtlijn BRMO</a:t>
                      </a:r>
                      <a:r>
                        <a:rPr lang="nl-NL" sz="800" dirty="0">
                          <a:effectLst/>
                        </a:rPr>
                        <a:t>*</a:t>
                      </a:r>
                      <a:endParaRPr lang="en-US" sz="800" dirty="0">
                        <a:effectLst/>
                        <a:latin typeface="Verdana"/>
                        <a:ea typeface="Times New Roman"/>
                        <a:cs typeface="Times New Roman"/>
                      </a:endParaRPr>
                    </a:p>
                  </a:txBody>
                  <a:tcPr marL="64651" marR="64651" marT="0" marB="0"/>
                </a:tc>
              </a:tr>
              <a:tr h="140078">
                <a:tc>
                  <a:txBody>
                    <a:bodyPr/>
                    <a:lstStyle/>
                    <a:p>
                      <a:pPr hangingPunct="0">
                        <a:lnSpc>
                          <a:spcPct val="115000"/>
                        </a:lnSpc>
                        <a:spcAft>
                          <a:spcPts val="0"/>
                        </a:spcAft>
                      </a:pPr>
                      <a:r>
                        <a:rPr lang="nl-NL" sz="800">
                          <a:effectLst/>
                        </a:rPr>
                        <a:t>Ambulance</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a:effectLst/>
                          <a:hlinkClick r:id="rId11"/>
                        </a:rPr>
                        <a:t>LCHV - Hygiënerichtlijnen voor de ambulancediensten</a:t>
                      </a:r>
                      <a:endParaRPr lang="en-US" sz="800">
                        <a:effectLst/>
                        <a:latin typeface="Verdana"/>
                        <a:ea typeface="Times New Roman"/>
                        <a:cs typeface="Times New Roman"/>
                      </a:endParaRPr>
                    </a:p>
                  </a:txBody>
                  <a:tcPr marL="64651" marR="64651" marT="0" marB="0"/>
                </a:tc>
              </a:tr>
              <a:tr h="264353">
                <a:tc>
                  <a:txBody>
                    <a:bodyPr/>
                    <a:lstStyle/>
                    <a:p>
                      <a:pPr hangingPunct="0">
                        <a:lnSpc>
                          <a:spcPct val="115000"/>
                        </a:lnSpc>
                        <a:spcAft>
                          <a:spcPts val="0"/>
                        </a:spcAft>
                      </a:pPr>
                      <a:r>
                        <a:rPr lang="nl-NL" sz="800">
                          <a:effectLst/>
                        </a:rPr>
                        <a:t>Consultatiebureau</a:t>
                      </a:r>
                      <a:endParaRPr lang="en-US" sz="80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a:effectLst/>
                          <a:hlinkClick r:id="rId12"/>
                        </a:rPr>
                        <a:t>WIP-richtlijn Infectiepreventie in het consultatiebureau</a:t>
                      </a:r>
                      <a:endParaRPr lang="en-US" sz="800">
                        <a:effectLst/>
                      </a:endParaRPr>
                    </a:p>
                    <a:p>
                      <a:pPr hangingPunct="0">
                        <a:lnSpc>
                          <a:spcPct val="115000"/>
                        </a:lnSpc>
                        <a:spcAft>
                          <a:spcPts val="0"/>
                        </a:spcAft>
                      </a:pPr>
                      <a:r>
                        <a:rPr lang="nl-NL" sz="800" u="sng">
                          <a:effectLst/>
                          <a:hlinkClick r:id="rId8"/>
                        </a:rPr>
                        <a:t>LCI-richtlijn BRMO</a:t>
                      </a:r>
                      <a:endParaRPr lang="en-US" sz="800">
                        <a:effectLst/>
                        <a:latin typeface="Verdana"/>
                        <a:ea typeface="Times New Roman"/>
                        <a:cs typeface="Times New Roman"/>
                      </a:endParaRPr>
                    </a:p>
                  </a:txBody>
                  <a:tcPr marL="64651" marR="64651" marT="0" marB="0"/>
                </a:tc>
              </a:tr>
              <a:tr h="264353">
                <a:tc>
                  <a:txBody>
                    <a:bodyPr/>
                    <a:lstStyle/>
                    <a:p>
                      <a:pPr hangingPunct="0">
                        <a:lnSpc>
                          <a:spcPct val="115000"/>
                        </a:lnSpc>
                        <a:spcAft>
                          <a:spcPts val="0"/>
                        </a:spcAft>
                      </a:pPr>
                      <a:r>
                        <a:rPr lang="nl-NL" sz="800" dirty="0">
                          <a:effectLst/>
                        </a:rPr>
                        <a:t>Tandheelkundigenpraktijken</a:t>
                      </a:r>
                      <a:r>
                        <a:rPr lang="nl-NL" sz="800" baseline="30000" dirty="0">
                          <a:effectLst/>
                        </a:rPr>
                        <a:t>4)</a:t>
                      </a:r>
                      <a:endParaRPr lang="en-US" sz="800" dirty="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dirty="0">
                          <a:effectLst/>
                          <a:hlinkClick r:id="rId10"/>
                        </a:rPr>
                        <a:t>LCI-richtlijn Staphylococcus aureus-infecties inclusief MRSA</a:t>
                      </a:r>
                      <a:endParaRPr lang="en-US" sz="800" dirty="0">
                        <a:effectLst/>
                      </a:endParaRPr>
                    </a:p>
                    <a:p>
                      <a:pPr hangingPunct="0">
                        <a:lnSpc>
                          <a:spcPct val="115000"/>
                        </a:lnSpc>
                        <a:spcAft>
                          <a:spcPts val="0"/>
                        </a:spcAft>
                      </a:pPr>
                      <a:r>
                        <a:rPr lang="nl-NL" sz="800" u="sng" dirty="0">
                          <a:effectLst/>
                          <a:hlinkClick r:id="rId8"/>
                        </a:rPr>
                        <a:t>LCI-richtlijn BRMO</a:t>
                      </a:r>
                      <a:endParaRPr lang="en-US" sz="800" dirty="0">
                        <a:effectLst/>
                        <a:latin typeface="Verdana"/>
                        <a:ea typeface="Times New Roman"/>
                        <a:cs typeface="Times New Roman"/>
                      </a:endParaRPr>
                    </a:p>
                  </a:txBody>
                  <a:tcPr marL="64651" marR="64651" marT="0" marB="0"/>
                </a:tc>
              </a:tr>
              <a:tr h="264353">
                <a:tc>
                  <a:txBody>
                    <a:bodyPr/>
                    <a:lstStyle/>
                    <a:p>
                      <a:pPr hangingPunct="0">
                        <a:lnSpc>
                          <a:spcPct val="115000"/>
                        </a:lnSpc>
                        <a:spcAft>
                          <a:spcPts val="0"/>
                        </a:spcAft>
                      </a:pPr>
                      <a:r>
                        <a:rPr lang="nl-NL" sz="800" dirty="0" smtClean="0">
                          <a:effectLst/>
                        </a:rPr>
                        <a:t>Overige (bijv. (medische) kinderdagcentra, verloskundigenpraktijken, thuissituatie/mantelzorg)</a:t>
                      </a:r>
                      <a:endParaRPr lang="en-US" sz="800" dirty="0">
                        <a:effectLst/>
                        <a:latin typeface="Verdana"/>
                        <a:ea typeface="Times New Roman"/>
                        <a:cs typeface="Times New Roman"/>
                      </a:endParaRPr>
                    </a:p>
                  </a:txBody>
                  <a:tcPr marL="64651" marR="64651" marT="0" marB="0"/>
                </a:tc>
                <a:tc>
                  <a:txBody>
                    <a:bodyPr/>
                    <a:lstStyle/>
                    <a:p>
                      <a:pPr hangingPunct="0">
                        <a:lnSpc>
                          <a:spcPct val="115000"/>
                        </a:lnSpc>
                        <a:spcAft>
                          <a:spcPts val="0"/>
                        </a:spcAft>
                      </a:pPr>
                      <a:r>
                        <a:rPr lang="nl-NL" sz="800" u="sng" dirty="0" smtClean="0">
                          <a:effectLst/>
                          <a:hlinkClick r:id="rId10"/>
                        </a:rPr>
                        <a:t>LCI-richtlijn Staphylococcus aureus-infecties inclusief MRSA</a:t>
                      </a:r>
                      <a:endParaRPr lang="en-US" sz="800" dirty="0" smtClean="0">
                        <a:effectLst/>
                      </a:endParaRPr>
                    </a:p>
                    <a:p>
                      <a:pPr hangingPunct="0">
                        <a:lnSpc>
                          <a:spcPct val="115000"/>
                        </a:lnSpc>
                        <a:spcAft>
                          <a:spcPts val="0"/>
                        </a:spcAft>
                      </a:pPr>
                      <a:r>
                        <a:rPr lang="nl-NL" sz="800" u="sng" dirty="0" smtClean="0">
                          <a:effectLst/>
                          <a:hlinkClick r:id="rId8"/>
                        </a:rPr>
                        <a:t>LCI-richtlijn BRMO</a:t>
                      </a:r>
                      <a:endParaRPr lang="en-US" sz="800" dirty="0" smtClean="0">
                        <a:effectLst/>
                        <a:latin typeface="+mn-lt"/>
                        <a:ea typeface="Times New Roman"/>
                        <a:cs typeface="Times New Roman"/>
                      </a:endParaRPr>
                    </a:p>
                  </a:txBody>
                  <a:tcPr marL="64651" marR="64651" marT="0" marB="0"/>
                </a:tc>
              </a:tr>
            </a:tbl>
          </a:graphicData>
        </a:graphic>
      </p:graphicFrame>
      <p:sp>
        <p:nvSpPr>
          <p:cNvPr id="8" name="TextBox 7"/>
          <p:cNvSpPr txBox="1"/>
          <p:nvPr/>
        </p:nvSpPr>
        <p:spPr>
          <a:xfrm>
            <a:off x="368902" y="5749170"/>
            <a:ext cx="8352928" cy="830997"/>
          </a:xfrm>
          <a:prstGeom prst="rect">
            <a:avLst/>
          </a:prstGeom>
          <a:noFill/>
        </p:spPr>
        <p:txBody>
          <a:bodyPr wrap="square" rtlCol="0">
            <a:spAutoFit/>
          </a:bodyPr>
          <a:lstStyle/>
          <a:p>
            <a:pPr lvl="0" hangingPunct="0"/>
            <a:r>
              <a:rPr lang="nl-NL" sz="800" dirty="0" smtClean="0">
                <a:latin typeface="+mn-lt"/>
              </a:rPr>
              <a:t>1) MRSA </a:t>
            </a:r>
            <a:r>
              <a:rPr lang="nl-NL" sz="800" dirty="0">
                <a:latin typeface="+mn-lt"/>
              </a:rPr>
              <a:t>en BRMO worden </a:t>
            </a:r>
            <a:r>
              <a:rPr lang="nl-NL" sz="800" b="1" dirty="0">
                <a:latin typeface="+mn-lt"/>
              </a:rPr>
              <a:t>niet</a:t>
            </a:r>
            <a:r>
              <a:rPr lang="nl-NL" sz="800" dirty="0">
                <a:latin typeface="+mn-lt"/>
              </a:rPr>
              <a:t> in de </a:t>
            </a:r>
            <a:r>
              <a:rPr lang="nl-NL" sz="800" u="sng" dirty="0">
                <a:latin typeface="+mn-lt"/>
                <a:hlinkClick r:id="rId13"/>
              </a:rPr>
              <a:t>WIP-richtlijn Infectiepreventie in de huisartspraktijk</a:t>
            </a:r>
            <a:r>
              <a:rPr lang="nl-NL" sz="800" dirty="0">
                <a:latin typeface="+mn-lt"/>
              </a:rPr>
              <a:t> genoemd.</a:t>
            </a:r>
            <a:endParaRPr lang="en-US" sz="800" dirty="0">
              <a:latin typeface="+mn-lt"/>
            </a:endParaRPr>
          </a:p>
          <a:p>
            <a:pPr lvl="0" hangingPunct="0"/>
            <a:r>
              <a:rPr lang="nl-NL" sz="800" dirty="0" smtClean="0">
                <a:latin typeface="+mn-lt"/>
              </a:rPr>
              <a:t>2) In </a:t>
            </a:r>
            <a:r>
              <a:rPr lang="nl-NL" sz="800" dirty="0">
                <a:latin typeface="+mn-lt"/>
              </a:rPr>
              <a:t>de </a:t>
            </a:r>
            <a:r>
              <a:rPr lang="nl-NL" sz="800" u="sng" dirty="0">
                <a:latin typeface="+mn-lt"/>
                <a:hlinkClick r:id="rId14"/>
              </a:rPr>
              <a:t>LCHV - Hygiënerichtlijnen voor psychiatrische instellingen</a:t>
            </a:r>
            <a:r>
              <a:rPr lang="nl-NL" sz="800" dirty="0">
                <a:latin typeface="+mn-lt"/>
              </a:rPr>
              <a:t> hst. 6.2.4 wordt verwezen naar de richtlijnen van de WIP.</a:t>
            </a:r>
            <a:endParaRPr lang="en-US" sz="800" dirty="0">
              <a:latin typeface="+mn-lt"/>
            </a:endParaRPr>
          </a:p>
          <a:p>
            <a:pPr lvl="0" hangingPunct="0"/>
            <a:r>
              <a:rPr lang="nl-NL" sz="800" dirty="0">
                <a:latin typeface="+mn-lt"/>
              </a:rPr>
              <a:t>3</a:t>
            </a:r>
            <a:r>
              <a:rPr lang="nl-NL" sz="800" dirty="0" smtClean="0">
                <a:latin typeface="+mn-lt"/>
              </a:rPr>
              <a:t>) In </a:t>
            </a:r>
            <a:r>
              <a:rPr lang="nl-NL" sz="800" dirty="0">
                <a:latin typeface="+mn-lt"/>
              </a:rPr>
              <a:t>de </a:t>
            </a:r>
            <a:r>
              <a:rPr lang="nl-NL" sz="800" u="sng" dirty="0">
                <a:latin typeface="+mn-lt"/>
                <a:hlinkClick r:id="rId15"/>
              </a:rPr>
              <a:t>LCHV - Hygiënerichtlijn voor instellingen voor kinderen met een lichamelijke of verstandelijke beperking</a:t>
            </a:r>
            <a:r>
              <a:rPr lang="nl-NL" sz="800" dirty="0">
                <a:latin typeface="+mn-lt"/>
              </a:rPr>
              <a:t>/</a:t>
            </a:r>
            <a:r>
              <a:rPr lang="nl-NL" sz="800" u="sng" dirty="0">
                <a:latin typeface="+mn-lt"/>
                <a:hlinkClick r:id="rId16"/>
              </a:rPr>
              <a:t>LCHV - Hygiënerichtlijn voor instellingen voor volwassenen met een lichamelijke of verstandelijke beperking</a:t>
            </a:r>
            <a:r>
              <a:rPr lang="nl-NL" sz="800" dirty="0">
                <a:latin typeface="+mn-lt"/>
              </a:rPr>
              <a:t> hst. 4.5 wordt verwezen naar genoemde richtlijnen.</a:t>
            </a:r>
            <a:endParaRPr lang="en-US" sz="800" dirty="0">
              <a:latin typeface="+mn-lt"/>
            </a:endParaRPr>
          </a:p>
          <a:p>
            <a:pPr lvl="0" hangingPunct="0"/>
            <a:r>
              <a:rPr lang="nl-NL" sz="800" dirty="0">
                <a:latin typeface="+mn-lt"/>
              </a:rPr>
              <a:t>4</a:t>
            </a:r>
            <a:r>
              <a:rPr lang="nl-NL" sz="800" dirty="0" smtClean="0">
                <a:latin typeface="+mn-lt"/>
              </a:rPr>
              <a:t>) MRSA </a:t>
            </a:r>
            <a:r>
              <a:rPr lang="nl-NL" sz="800" dirty="0">
                <a:latin typeface="+mn-lt"/>
              </a:rPr>
              <a:t>en BRMO worden </a:t>
            </a:r>
            <a:r>
              <a:rPr lang="nl-NL" sz="800" b="1" dirty="0">
                <a:latin typeface="+mn-lt"/>
              </a:rPr>
              <a:t>niet</a:t>
            </a:r>
            <a:r>
              <a:rPr lang="nl-NL" sz="800" dirty="0">
                <a:latin typeface="+mn-lt"/>
              </a:rPr>
              <a:t> in de </a:t>
            </a:r>
            <a:r>
              <a:rPr lang="nl-NL" sz="800" u="sng" dirty="0">
                <a:latin typeface="+mn-lt"/>
                <a:hlinkClick r:id="rId17"/>
              </a:rPr>
              <a:t>WIP-richtlijn Infectiepreventie in de tandheelkundige praktijk</a:t>
            </a:r>
            <a:r>
              <a:rPr lang="nl-NL" sz="800" dirty="0">
                <a:latin typeface="+mn-lt"/>
              </a:rPr>
              <a:t> genoemd.</a:t>
            </a:r>
            <a:endParaRPr lang="en-US" sz="800" dirty="0">
              <a:latin typeface="+mn-lt"/>
            </a:endParaRPr>
          </a:p>
          <a:p>
            <a:pPr hangingPunct="0"/>
            <a:r>
              <a:rPr lang="nl-NL" sz="800" dirty="0" smtClean="0">
                <a:latin typeface="+mn-lt"/>
              </a:rPr>
              <a:t>* </a:t>
            </a:r>
            <a:r>
              <a:rPr lang="nl-NL" sz="800" dirty="0">
                <a:latin typeface="+mn-lt"/>
              </a:rPr>
              <a:t>welke richtlijn van toepassing is per situatie beoordelen (woonvorm/wie verleent (medische) zorg/risicogroep/risicofactoren</a:t>
            </a:r>
            <a:r>
              <a:rPr lang="nl-NL" sz="800" dirty="0" smtClean="0">
                <a:latin typeface="+mn-lt"/>
              </a:rPr>
              <a:t>)</a:t>
            </a:r>
            <a:endParaRPr lang="en-US" sz="800" dirty="0">
              <a:latin typeface="+mn-lt"/>
            </a:endParaRPr>
          </a:p>
        </p:txBody>
      </p:sp>
    </p:spTree>
    <p:extLst>
      <p:ext uri="{BB962C8B-B14F-4D97-AF65-F5344CB8AC3E}">
        <p14:creationId xmlns:p14="http://schemas.microsoft.com/office/powerpoint/2010/main" val="190112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746125"/>
            <a:ext cx="6875463" cy="583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Titel 13"/>
          <p:cNvSpPr>
            <a:spLocks noGrp="1"/>
          </p:cNvSpPr>
          <p:nvPr>
            <p:ph type="title"/>
          </p:nvPr>
        </p:nvSpPr>
        <p:spPr>
          <a:xfrm>
            <a:off x="268288" y="901700"/>
            <a:ext cx="6462712" cy="727075"/>
          </a:xfrm>
        </p:spPr>
        <p:txBody>
          <a:bodyPr/>
          <a:lstStyle/>
          <a:p>
            <a:r>
              <a:rPr lang="en-GB" smtClean="0"/>
              <a:t>Samenleven of ziekte, definities</a:t>
            </a:r>
          </a:p>
        </p:txBody>
      </p:sp>
      <p:sp>
        <p:nvSpPr>
          <p:cNvPr id="7" name="Tijdelijke aanduiding voor verticale tekst 6"/>
          <p:cNvSpPr>
            <a:spLocks noGrp="1"/>
          </p:cNvSpPr>
          <p:nvPr>
            <p:ph type="body" orient="vert" idx="1"/>
          </p:nvPr>
        </p:nvSpPr>
        <p:spPr bwMode="auto">
          <a:xfrm>
            <a:off x="268288" y="1782763"/>
            <a:ext cx="8480176" cy="4525962"/>
          </a:xfrm>
        </p:spPr>
        <p:txBody>
          <a:bodyPr wrap="square" numCol="1" anchor="t" anchorCtr="0" compatLnSpc="1">
            <a:prstTxWarp prst="textNoShape">
              <a:avLst/>
            </a:prstTxWarp>
          </a:bodyPr>
          <a:lstStyle/>
          <a:p>
            <a:r>
              <a:rPr lang="nl-NL" dirty="0" smtClean="0"/>
              <a:t>Besmetting, contaminatie</a:t>
            </a:r>
          </a:p>
          <a:p>
            <a:pPr lvl="1"/>
            <a:r>
              <a:rPr lang="nl-NL" dirty="0" smtClean="0"/>
              <a:t>De (ongewenste) aanwezigheid van een micro-organisme op het oppervlak van een levende gastheer of voorwerp</a:t>
            </a:r>
          </a:p>
          <a:p>
            <a:endParaRPr lang="nl-NL" dirty="0" smtClean="0"/>
          </a:p>
          <a:p>
            <a:r>
              <a:rPr lang="nl-NL" dirty="0" smtClean="0"/>
              <a:t>Kolonisatie, dragerschap </a:t>
            </a:r>
          </a:p>
          <a:p>
            <a:pPr lvl="1"/>
            <a:r>
              <a:rPr lang="nl-NL" dirty="0" smtClean="0"/>
              <a:t>Groei van een micro-organisme in of op een gastheer, zonder dat de gastheer er last van heeft</a:t>
            </a:r>
          </a:p>
          <a:p>
            <a:endParaRPr lang="nl-NL" dirty="0" smtClean="0"/>
          </a:p>
          <a:p>
            <a:r>
              <a:rPr lang="nl-NL" dirty="0" smtClean="0"/>
              <a:t>Infectie</a:t>
            </a:r>
          </a:p>
          <a:p>
            <a:pPr lvl="1"/>
            <a:r>
              <a:rPr lang="nl-NL" dirty="0" smtClean="0"/>
              <a:t>Meetbare reactie van een gastheer op binnendringen van een agens</a:t>
            </a:r>
          </a:p>
          <a:p>
            <a:pPr lvl="4" algn="r"/>
            <a:endParaRPr lang="nl-NL" sz="1100" dirty="0" smtClean="0"/>
          </a:p>
          <a:p>
            <a:pPr lvl="4" algn="r"/>
            <a:r>
              <a:rPr lang="nl-NL" sz="1100" dirty="0" smtClean="0"/>
              <a:t>Naar: Infectieziektebestrijding, Hans van den Kerkhof et al. 2013</a:t>
            </a:r>
            <a:br>
              <a:rPr lang="nl-NL" sz="1100" dirty="0" smtClean="0"/>
            </a:br>
            <a:endParaRPr lang="nl-NL" sz="1200" dirty="0" smtClean="0"/>
          </a:p>
        </p:txBody>
      </p:sp>
      <p:sp>
        <p:nvSpPr>
          <p:cNvPr id="27652"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p:cNvPicPr>
            <a:picLocks noGrp="1" noChangeAspect="1" noChangeArrowheads="1"/>
          </p:cNvPicPr>
          <p:nvPr>
            <p:ph type="pic" sz="quarter" idx="13"/>
          </p:nvPr>
        </p:nvPicPr>
        <p:blipFill>
          <a:blip r:embed="rId3"/>
          <a:srcRect t="12679" b="12679"/>
          <a:stretch>
            <a:fillRect/>
          </a:stretch>
        </p:blipFill>
        <p:spPr bwMode="auto">
          <a:xfrm>
            <a:off x="4592638" y="746125"/>
            <a:ext cx="4551362" cy="5837238"/>
          </a:xfrm>
        </p:spPr>
      </p:pic>
      <p:sp>
        <p:nvSpPr>
          <p:cNvPr id="31745" name="Titel 13"/>
          <p:cNvSpPr>
            <a:spLocks noGrp="1"/>
          </p:cNvSpPr>
          <p:nvPr>
            <p:ph type="title"/>
          </p:nvPr>
        </p:nvSpPr>
        <p:spPr>
          <a:xfrm>
            <a:off x="268288" y="901700"/>
            <a:ext cx="4324350" cy="727075"/>
          </a:xfrm>
        </p:spPr>
        <p:txBody>
          <a:bodyPr/>
          <a:lstStyle/>
          <a:p>
            <a:r>
              <a:rPr lang="en-GB" dirty="0" err="1" smtClean="0"/>
              <a:t>Bèta</a:t>
            </a:r>
            <a:r>
              <a:rPr lang="en-GB" dirty="0" smtClean="0"/>
              <a:t>-lactam-</a:t>
            </a:r>
            <a:r>
              <a:rPr lang="en-GB" dirty="0" err="1" smtClean="0"/>
              <a:t>antibiotica</a:t>
            </a:r>
            <a:endParaRPr lang="en-GB" dirty="0" smtClean="0"/>
          </a:p>
        </p:txBody>
      </p:sp>
      <p:sp>
        <p:nvSpPr>
          <p:cNvPr id="7" name="Tijdelijke aanduiding voor verticale tekst 6"/>
          <p:cNvSpPr>
            <a:spLocks noGrp="1"/>
          </p:cNvSpPr>
          <p:nvPr>
            <p:ph type="body" orient="vert" idx="1"/>
          </p:nvPr>
        </p:nvSpPr>
        <p:spPr/>
        <p:txBody>
          <a:bodyPr/>
          <a:lstStyle/>
          <a:p>
            <a:pPr lvl="5">
              <a:defRPr/>
            </a:pPr>
            <a:r>
              <a:rPr lang="nl-NL" dirty="0" smtClean="0"/>
              <a:t>Verhinderen de vorming van de </a:t>
            </a:r>
            <a:r>
              <a:rPr lang="nl-NL" dirty="0" err="1" smtClean="0"/>
              <a:t>peptidoglycaanlaag</a:t>
            </a:r>
            <a:r>
              <a:rPr lang="nl-NL" dirty="0" smtClean="0"/>
              <a:t> van bacteriële </a:t>
            </a:r>
            <a:r>
              <a:rPr lang="nl-NL" dirty="0"/>
              <a:t>celwand, remt de </a:t>
            </a:r>
            <a:r>
              <a:rPr lang="nl-NL" dirty="0" smtClean="0"/>
              <a:t>celdeling</a:t>
            </a:r>
          </a:p>
          <a:p>
            <a:pPr lvl="5">
              <a:defRPr/>
            </a:pPr>
            <a:endParaRPr lang="nl-NL" dirty="0" smtClean="0"/>
          </a:p>
          <a:p>
            <a:pPr fontAlgn="auto">
              <a:defRPr/>
            </a:pPr>
            <a:r>
              <a:rPr lang="nl-NL" dirty="0" smtClean="0"/>
              <a:t>Bèta-</a:t>
            </a:r>
            <a:r>
              <a:rPr lang="nl-NL" dirty="0" err="1" smtClean="0"/>
              <a:t>lactam</a:t>
            </a:r>
            <a:r>
              <a:rPr lang="nl-NL" dirty="0"/>
              <a:t>-</a:t>
            </a:r>
            <a:r>
              <a:rPr lang="nl-NL" dirty="0" smtClean="0"/>
              <a:t>antibiotica zijn veel gebruikte antibiotica</a:t>
            </a:r>
          </a:p>
          <a:p>
            <a:pPr lvl="1" fontAlgn="auto">
              <a:defRPr/>
            </a:pPr>
            <a:r>
              <a:rPr lang="nl-NL" dirty="0" smtClean="0">
                <a:solidFill>
                  <a:schemeClr val="accent5"/>
                </a:solidFill>
              </a:rPr>
              <a:t>Penicillines</a:t>
            </a:r>
          </a:p>
          <a:p>
            <a:pPr lvl="1" fontAlgn="auto">
              <a:defRPr/>
            </a:pPr>
            <a:r>
              <a:rPr lang="nl-NL" dirty="0" smtClean="0">
                <a:solidFill>
                  <a:schemeClr val="accent5"/>
                </a:solidFill>
              </a:rPr>
              <a:t>Cefalosporines</a:t>
            </a:r>
          </a:p>
          <a:p>
            <a:pPr lvl="1" fontAlgn="auto">
              <a:defRPr/>
            </a:pPr>
            <a:r>
              <a:rPr lang="nl-NL" dirty="0" err="1" smtClean="0">
                <a:solidFill>
                  <a:schemeClr val="accent5"/>
                </a:solidFill>
              </a:rPr>
              <a:t>Carbapenems</a:t>
            </a:r>
            <a:endParaRPr lang="nl-NL" dirty="0" smtClean="0">
              <a:solidFill>
                <a:schemeClr val="accent5"/>
              </a:solidFill>
            </a:endParaRPr>
          </a:p>
          <a:p>
            <a:pPr lvl="1" fontAlgn="auto">
              <a:defRPr/>
            </a:pPr>
            <a:r>
              <a:rPr lang="nl-NL" dirty="0" err="1" smtClean="0">
                <a:solidFill>
                  <a:schemeClr val="accent5"/>
                </a:solidFill>
              </a:rPr>
              <a:t>Monobactams</a:t>
            </a:r>
            <a:r>
              <a:rPr lang="nl-NL" dirty="0" smtClean="0">
                <a:solidFill>
                  <a:schemeClr val="accent5"/>
                </a:solidFill>
              </a:rPr>
              <a:t> </a:t>
            </a:r>
            <a:endParaRPr lang="nl-NL" dirty="0">
              <a:solidFill>
                <a:schemeClr val="accent5"/>
              </a:solidFill>
            </a:endParaRPr>
          </a:p>
        </p:txBody>
      </p:sp>
      <p:sp>
        <p:nvSpPr>
          <p:cNvPr id="31747"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pic>
        <p:nvPicPr>
          <p:cNvPr id="1026" name="Picture 2" descr="https://upload.wikimedia.org/wikipedia/commons/thumb/1/16/Binary_fission2.svg/422px-Binary_fission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1700808"/>
            <a:ext cx="2222283"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c/c9/Penicillin_spheroplast_generation.svg/320px-Penicillin_spheroplast_generati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3915" y="1700808"/>
            <a:ext cx="1696069" cy="468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04048" y="908720"/>
            <a:ext cx="1656184" cy="338554"/>
          </a:xfrm>
          <a:prstGeom prst="rect">
            <a:avLst/>
          </a:prstGeom>
          <a:noFill/>
        </p:spPr>
        <p:txBody>
          <a:bodyPr wrap="square" rtlCol="0">
            <a:spAutoFit/>
          </a:bodyPr>
          <a:lstStyle/>
          <a:p>
            <a:pPr algn="ctr"/>
            <a:r>
              <a:rPr lang="nl-NL" sz="1600" dirty="0" smtClean="0">
                <a:latin typeface="+mn-lt"/>
              </a:rPr>
              <a:t>Normaal</a:t>
            </a:r>
            <a:endParaRPr lang="en-US" sz="1600" dirty="0">
              <a:latin typeface="+mn-lt"/>
            </a:endParaRPr>
          </a:p>
        </p:txBody>
      </p:sp>
      <p:sp>
        <p:nvSpPr>
          <p:cNvPr id="71" name="TextBox 70"/>
          <p:cNvSpPr txBox="1"/>
          <p:nvPr/>
        </p:nvSpPr>
        <p:spPr>
          <a:xfrm>
            <a:off x="6948264" y="908720"/>
            <a:ext cx="2088232" cy="584775"/>
          </a:xfrm>
          <a:prstGeom prst="rect">
            <a:avLst/>
          </a:prstGeom>
          <a:noFill/>
        </p:spPr>
        <p:txBody>
          <a:bodyPr wrap="square" rtlCol="0">
            <a:spAutoFit/>
          </a:bodyPr>
          <a:lstStyle/>
          <a:p>
            <a:pPr algn="ctr"/>
            <a:r>
              <a:rPr lang="nl-NL" sz="1600" dirty="0" smtClean="0">
                <a:latin typeface="+mn-lt"/>
              </a:rPr>
              <a:t>Met bèta-</a:t>
            </a:r>
            <a:r>
              <a:rPr lang="nl-NL" sz="1600" dirty="0" err="1" smtClean="0">
                <a:latin typeface="+mn-lt"/>
              </a:rPr>
              <a:t>lactam</a:t>
            </a:r>
            <a:r>
              <a:rPr lang="nl-NL" sz="1600" dirty="0">
                <a:latin typeface="+mn-lt"/>
              </a:rPr>
              <a:t>-</a:t>
            </a:r>
            <a:r>
              <a:rPr lang="nl-NL" sz="1600" dirty="0" smtClean="0">
                <a:latin typeface="+mn-lt"/>
              </a:rPr>
              <a:t>antibiotica</a:t>
            </a:r>
            <a:endParaRPr lang="en-US" sz="1600" dirty="0">
              <a:latin typeface="+mn-lt"/>
            </a:endParaRPr>
          </a:p>
        </p:txBody>
      </p:sp>
    </p:spTree>
    <p:extLst>
      <p:ext uri="{BB962C8B-B14F-4D97-AF65-F5344CB8AC3E}">
        <p14:creationId xmlns:p14="http://schemas.microsoft.com/office/powerpoint/2010/main" val="3348942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6462712" cy="727075"/>
          </a:xfrm>
        </p:spPr>
        <p:txBody>
          <a:bodyPr/>
          <a:lstStyle/>
          <a:p>
            <a:r>
              <a:rPr lang="en-GB" smtClean="0"/>
              <a:t>Resistentie tegen antibiotica</a:t>
            </a:r>
          </a:p>
        </p:txBody>
      </p:sp>
      <p:sp>
        <p:nvSpPr>
          <p:cNvPr id="7" name="Tijdelijke aanduiding voor verticale tekst 6"/>
          <p:cNvSpPr>
            <a:spLocks noGrp="1"/>
          </p:cNvSpPr>
          <p:nvPr>
            <p:ph type="body" orient="vert" idx="1"/>
          </p:nvPr>
        </p:nvSpPr>
        <p:spPr>
          <a:xfrm>
            <a:off x="268288" y="1782763"/>
            <a:ext cx="8336160" cy="4525962"/>
          </a:xfrm>
        </p:spPr>
        <p:txBody>
          <a:bodyPr/>
          <a:lstStyle/>
          <a:p>
            <a:pPr fontAlgn="auto">
              <a:defRPr/>
            </a:pPr>
            <a:r>
              <a:rPr lang="nl-NL" dirty="0" smtClean="0"/>
              <a:t>Mechanismen</a:t>
            </a:r>
          </a:p>
          <a:p>
            <a:pPr lvl="1" fontAlgn="auto">
              <a:defRPr/>
            </a:pPr>
            <a:r>
              <a:rPr lang="nl-NL" dirty="0" err="1">
                <a:solidFill>
                  <a:schemeClr val="accent5"/>
                </a:solidFill>
              </a:rPr>
              <a:t>Inactivatie</a:t>
            </a:r>
            <a:r>
              <a:rPr lang="nl-NL" dirty="0">
                <a:solidFill>
                  <a:schemeClr val="accent5"/>
                </a:solidFill>
              </a:rPr>
              <a:t> door een enzym dat geproduceerd wordt door de </a:t>
            </a:r>
            <a:r>
              <a:rPr lang="nl-NL" dirty="0" smtClean="0">
                <a:solidFill>
                  <a:schemeClr val="accent5"/>
                </a:solidFill>
              </a:rPr>
              <a:t>bacterie</a:t>
            </a:r>
            <a:endParaRPr lang="nl-NL" dirty="0">
              <a:solidFill>
                <a:schemeClr val="accent5"/>
              </a:solidFill>
            </a:endParaRPr>
          </a:p>
          <a:p>
            <a:pPr lvl="1" fontAlgn="auto">
              <a:defRPr/>
            </a:pPr>
            <a:r>
              <a:rPr lang="nl-NL" dirty="0" smtClean="0">
                <a:solidFill>
                  <a:schemeClr val="accent5"/>
                </a:solidFill>
              </a:rPr>
              <a:t>Verminderde penetratie tot target site</a:t>
            </a:r>
          </a:p>
          <a:p>
            <a:pPr lvl="1" fontAlgn="auto">
              <a:defRPr/>
            </a:pPr>
            <a:r>
              <a:rPr lang="nl-NL" dirty="0" smtClean="0">
                <a:solidFill>
                  <a:schemeClr val="accent5"/>
                </a:solidFill>
              </a:rPr>
              <a:t>Verandering van de target site</a:t>
            </a:r>
          </a:p>
          <a:p>
            <a:pPr lvl="1" fontAlgn="auto">
              <a:defRPr/>
            </a:pPr>
            <a:endParaRPr lang="nl-NL" dirty="0" smtClean="0">
              <a:solidFill>
                <a:schemeClr val="accent5"/>
              </a:solidFill>
            </a:endParaRPr>
          </a:p>
          <a:p>
            <a:pPr fontAlgn="auto">
              <a:defRPr/>
            </a:pPr>
            <a:r>
              <a:rPr lang="nl-NL" dirty="0" smtClean="0"/>
              <a:t>Enzymen</a:t>
            </a:r>
          </a:p>
          <a:p>
            <a:pPr lvl="1" fontAlgn="auto">
              <a:defRPr/>
            </a:pPr>
            <a:r>
              <a:rPr lang="nl-NL" dirty="0" smtClean="0">
                <a:solidFill>
                  <a:schemeClr val="accent5"/>
                </a:solidFill>
              </a:rPr>
              <a:t>Bèta-</a:t>
            </a:r>
            <a:r>
              <a:rPr lang="nl-NL" dirty="0" err="1" smtClean="0">
                <a:solidFill>
                  <a:schemeClr val="accent5"/>
                </a:solidFill>
              </a:rPr>
              <a:t>lactamase</a:t>
            </a:r>
            <a:endParaRPr lang="nl-NL" dirty="0" smtClean="0">
              <a:solidFill>
                <a:schemeClr val="accent5"/>
              </a:solidFill>
            </a:endParaRPr>
          </a:p>
          <a:p>
            <a:pPr lvl="1" fontAlgn="auto">
              <a:defRPr/>
            </a:pPr>
            <a:r>
              <a:rPr lang="nl-NL" dirty="0" smtClean="0">
                <a:solidFill>
                  <a:schemeClr val="accent5"/>
                </a:solidFill>
              </a:rPr>
              <a:t>Extended spectrum bèta-</a:t>
            </a:r>
            <a:r>
              <a:rPr lang="nl-NL" dirty="0" err="1" smtClean="0">
                <a:solidFill>
                  <a:schemeClr val="accent5"/>
                </a:solidFill>
              </a:rPr>
              <a:t>lactamase</a:t>
            </a:r>
            <a:endParaRPr lang="nl-NL" dirty="0" smtClean="0">
              <a:solidFill>
                <a:schemeClr val="accent5"/>
              </a:solidFill>
            </a:endParaRPr>
          </a:p>
          <a:p>
            <a:pPr lvl="1" fontAlgn="auto">
              <a:defRPr/>
            </a:pPr>
            <a:r>
              <a:rPr lang="nl-NL" dirty="0" err="1" smtClean="0">
                <a:solidFill>
                  <a:schemeClr val="accent5"/>
                </a:solidFill>
              </a:rPr>
              <a:t>Carbapenemase</a:t>
            </a:r>
            <a:r>
              <a:rPr lang="nl-NL" dirty="0" smtClean="0">
                <a:solidFill>
                  <a:schemeClr val="accent5"/>
                </a:solidFill>
              </a:rPr>
              <a:t> </a:t>
            </a:r>
          </a:p>
          <a:p>
            <a:pPr marL="0" lvl="1" indent="0" algn="r" fontAlgn="auto">
              <a:buFont typeface="Wingdings" pitchFamily="2" charset="2"/>
              <a:buNone/>
              <a:defRPr/>
            </a:pPr>
            <a:r>
              <a:rPr lang="nl-NL" i="1" dirty="0" smtClean="0">
                <a:solidFill>
                  <a:schemeClr val="accent1">
                    <a:lumMod val="75000"/>
                    <a:lumOff val="25000"/>
                  </a:schemeClr>
                </a:solidFill>
              </a:rPr>
              <a:t>Soms co-administratie bèta-</a:t>
            </a:r>
            <a:r>
              <a:rPr lang="nl-NL" i="1" dirty="0" err="1" smtClean="0">
                <a:solidFill>
                  <a:schemeClr val="accent1">
                    <a:lumMod val="75000"/>
                    <a:lumOff val="25000"/>
                  </a:schemeClr>
                </a:solidFill>
              </a:rPr>
              <a:t>lactam</a:t>
            </a:r>
            <a:r>
              <a:rPr lang="nl-NL" i="1" dirty="0" smtClean="0">
                <a:solidFill>
                  <a:schemeClr val="accent1">
                    <a:lumMod val="75000"/>
                    <a:lumOff val="25000"/>
                  </a:schemeClr>
                </a:solidFill>
              </a:rPr>
              <a:t> met bèta-</a:t>
            </a:r>
            <a:r>
              <a:rPr lang="nl-NL" i="1" dirty="0" err="1" smtClean="0">
                <a:solidFill>
                  <a:schemeClr val="accent1">
                    <a:lumMod val="75000"/>
                    <a:lumOff val="25000"/>
                  </a:schemeClr>
                </a:solidFill>
              </a:rPr>
              <a:t>lactamase</a:t>
            </a:r>
            <a:r>
              <a:rPr lang="nl-NL" i="1" dirty="0" smtClean="0">
                <a:solidFill>
                  <a:schemeClr val="accent1">
                    <a:lumMod val="75000"/>
                    <a:lumOff val="25000"/>
                  </a:schemeClr>
                </a:solidFill>
              </a:rPr>
              <a:t> remmer (amoxicilline plus clavulaanzuur)</a:t>
            </a:r>
            <a:endParaRPr lang="nl-NL" i="1" dirty="0">
              <a:solidFill>
                <a:schemeClr val="accent1">
                  <a:lumMod val="75000"/>
                  <a:lumOff val="25000"/>
                </a:schemeClr>
              </a:solidFill>
            </a:endParaRPr>
          </a:p>
        </p:txBody>
      </p:sp>
      <p:sp>
        <p:nvSpPr>
          <p:cNvPr id="33796"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type="pic" sz="quarter" idx="13"/>
          </p:nvPr>
        </p:nvPicPr>
        <p:blipFill>
          <a:blip r:embed="rId3"/>
          <a:srcRect t="12679" b="12679"/>
          <a:stretch>
            <a:fillRect/>
          </a:stretch>
        </p:blipFill>
        <p:spPr bwMode="auto">
          <a:xfrm>
            <a:off x="4721348" y="741064"/>
            <a:ext cx="4498851" cy="5837238"/>
          </a:xfrm>
        </p:spPr>
      </p:pic>
      <p:sp>
        <p:nvSpPr>
          <p:cNvPr id="14" name="Titel 13"/>
          <p:cNvSpPr>
            <a:spLocks noGrp="1"/>
          </p:cNvSpPr>
          <p:nvPr>
            <p:ph type="title"/>
          </p:nvPr>
        </p:nvSpPr>
        <p:spPr>
          <a:xfrm>
            <a:off x="268288" y="901700"/>
            <a:ext cx="4231704" cy="727075"/>
          </a:xfrm>
        </p:spPr>
        <p:txBody>
          <a:bodyPr/>
          <a:lstStyle/>
          <a:p>
            <a:r>
              <a:rPr lang="nl-NL" dirty="0" smtClean="0"/>
              <a:t>Hoe ontstaat resistentie?</a:t>
            </a:r>
            <a:endParaRPr lang="en-GB" dirty="0" smtClean="0"/>
          </a:p>
        </p:txBody>
      </p:sp>
      <p:sp>
        <p:nvSpPr>
          <p:cNvPr id="7" name="Tijdelijke aanduiding voor verticale tekst 6"/>
          <p:cNvSpPr>
            <a:spLocks noGrp="1"/>
          </p:cNvSpPr>
          <p:nvPr>
            <p:ph type="body" orient="vert" idx="1"/>
          </p:nvPr>
        </p:nvSpPr>
        <p:spPr bwMode="auto">
          <a:xfrm>
            <a:off x="268288" y="1782763"/>
            <a:ext cx="4231704" cy="4525962"/>
          </a:xfrm>
        </p:spPr>
        <p:txBody>
          <a:bodyPr wrap="square" numCol="1" anchor="t" anchorCtr="0" compatLnSpc="1">
            <a:prstTxWarp prst="textNoShape">
              <a:avLst/>
            </a:prstTxWarp>
          </a:bodyPr>
          <a:lstStyle/>
          <a:p>
            <a:pPr lvl="1"/>
            <a:r>
              <a:rPr lang="nl-NL" dirty="0" smtClean="0"/>
              <a:t>Intrinsieke resistentie</a:t>
            </a:r>
          </a:p>
          <a:p>
            <a:pPr lvl="1"/>
            <a:r>
              <a:rPr lang="nl-NL" dirty="0" smtClean="0"/>
              <a:t>Mutaties (spontaan)</a:t>
            </a:r>
          </a:p>
          <a:p>
            <a:pPr lvl="1"/>
            <a:r>
              <a:rPr lang="nl-NL" dirty="0" smtClean="0"/>
              <a:t>Door blootstelling aan antibiotica; niet gevoelige micro-organismen blijven over (selectie)</a:t>
            </a:r>
          </a:p>
        </p:txBody>
      </p:sp>
      <p:sp>
        <p:nvSpPr>
          <p:cNvPr id="6" name="Rechthoek 5"/>
          <p:cNvSpPr/>
          <p:nvPr/>
        </p:nvSpPr>
        <p:spPr>
          <a:xfrm>
            <a:off x="5003800" y="0"/>
            <a:ext cx="4140200" cy="733425"/>
          </a:xfrm>
          <a:prstGeom prst="rect">
            <a:avLst/>
          </a:prstGeom>
          <a:solidFill>
            <a:srgbClr val="4F81BD"/>
          </a:solidFill>
          <a:ln>
            <a:noFill/>
          </a:ln>
          <a:extLst/>
        </p:spPr>
        <p:txBody>
          <a:bodyPr wrap="none" anchor="ctr"/>
          <a:lstStyle/>
          <a:p>
            <a:pPr algn="ctr" fontAlgn="auto">
              <a:spcBef>
                <a:spcPts val="0"/>
              </a:spcBef>
              <a:spcAft>
                <a:spcPts val="0"/>
              </a:spcAft>
              <a:defRPr/>
            </a:pPr>
            <a:endParaRPr lang="nl-NL" kern="0">
              <a:solidFill>
                <a:prstClr val="black"/>
              </a:solidFill>
              <a:latin typeface="Verdana" pitchFamily="34" charset="0"/>
            </a:endParaRPr>
          </a:p>
        </p:txBody>
      </p:sp>
      <p:sp>
        <p:nvSpPr>
          <p:cNvPr id="35846" name="Tijdelijke aanduiding voor voettekst 10"/>
          <p:cNvSpPr>
            <a:spLocks noGrp="1"/>
          </p:cNvSpPr>
          <p:nvPr>
            <p:ph type="ftr"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
        <p:nvSpPr>
          <p:cNvPr id="2" name="TextBox 1"/>
          <p:cNvSpPr txBox="1"/>
          <p:nvPr/>
        </p:nvSpPr>
        <p:spPr>
          <a:xfrm>
            <a:off x="5796136" y="3378478"/>
            <a:ext cx="2424137" cy="338554"/>
          </a:xfrm>
          <a:prstGeom prst="rect">
            <a:avLst/>
          </a:prstGeom>
          <a:noFill/>
        </p:spPr>
        <p:txBody>
          <a:bodyPr wrap="square" rtlCol="0">
            <a:spAutoFit/>
          </a:bodyPr>
          <a:lstStyle/>
          <a:p>
            <a:pPr algn="ctr"/>
            <a:r>
              <a:rPr lang="nl-NL" sz="1600" dirty="0" smtClean="0">
                <a:latin typeface="+mn-lt"/>
                <a:hlinkClick r:id="rId4"/>
              </a:rPr>
              <a:t>(klik voor animatie)</a:t>
            </a:r>
            <a:endParaRPr lang="en-US"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8696325" cy="727075"/>
          </a:xfrm>
        </p:spPr>
        <p:txBody>
          <a:bodyPr/>
          <a:lstStyle/>
          <a:p>
            <a:r>
              <a:rPr lang="nl-NL" smtClean="0"/>
              <a:t>Bijzonder Resistente Micro Organismen (BRMO)</a:t>
            </a:r>
            <a:endParaRPr lang="en-GB" smtClean="0"/>
          </a:p>
        </p:txBody>
      </p:sp>
      <p:sp>
        <p:nvSpPr>
          <p:cNvPr id="37890" name="Tijdelijke aanduiding voor voettekst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cs typeface="Arial" charset="0"/>
              </a:rPr>
              <a:t>Bijzonder resistente micro-organismen</a:t>
            </a:r>
          </a:p>
        </p:txBody>
      </p:sp>
      <p:sp>
        <p:nvSpPr>
          <p:cNvPr id="40" name="Oval 5"/>
          <p:cNvSpPr/>
          <p:nvPr/>
        </p:nvSpPr>
        <p:spPr>
          <a:xfrm>
            <a:off x="404693" y="2369371"/>
            <a:ext cx="234496" cy="252000"/>
          </a:xfrm>
          <a:prstGeom prst="ellipse">
            <a:avLst/>
          </a:prstGeom>
          <a:solidFill>
            <a:srgbClr val="7030A0"/>
          </a:solidFill>
          <a:ln w="25400" cap="flat" cmpd="sng" algn="ctr">
            <a:solidFill>
              <a:srgbClr val="7030A0"/>
            </a:solidFill>
            <a:prstDash val="solid"/>
          </a:ln>
          <a:effectLst>
            <a:outerShdw blurRad="50800" dist="38100" dir="5400000" algn="t" rotWithShape="0">
              <a:prstClr val="black">
                <a:alpha val="40000"/>
              </a:prstClr>
            </a:outerShdw>
            <a:reflection blurRad="6350" stA="50000" endA="300" endPos="90000" dir="5400000" sy="-100000" algn="bl" rotWithShape="0"/>
          </a:effectLst>
          <a:scene3d>
            <a:camera prst="orthographicFront"/>
            <a:lightRig rig="threePt" dir="t"/>
          </a:scene3d>
          <a:sp3d>
            <a:bevelT w="50800"/>
          </a:sp3d>
        </p:spPr>
        <p:txBody>
          <a:bodyPr anchor="ctr"/>
          <a:lstStyle/>
          <a:p>
            <a:pPr algn="ctr" fontAlgn="auto">
              <a:spcBef>
                <a:spcPts val="0"/>
              </a:spcBef>
              <a:spcAft>
                <a:spcPts val="0"/>
              </a:spcAft>
              <a:defRPr/>
            </a:pPr>
            <a:endParaRPr lang="nl-NL" kern="0">
              <a:solidFill>
                <a:prstClr val="white"/>
              </a:solidFill>
              <a:latin typeface="Calibri"/>
              <a:cs typeface="+mn-cs"/>
            </a:endParaRPr>
          </a:p>
        </p:txBody>
      </p:sp>
      <p:sp>
        <p:nvSpPr>
          <p:cNvPr id="24" name="Rechthoek 23"/>
          <p:cNvSpPr/>
          <p:nvPr/>
        </p:nvSpPr>
        <p:spPr>
          <a:xfrm>
            <a:off x="1058863" y="1924050"/>
            <a:ext cx="2270125" cy="1397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dirty="0"/>
              <a:t>Grampositieve kokken</a:t>
            </a:r>
          </a:p>
        </p:txBody>
      </p:sp>
      <p:sp>
        <p:nvSpPr>
          <p:cNvPr id="25" name="Rechthoek 24"/>
          <p:cNvSpPr/>
          <p:nvPr/>
        </p:nvSpPr>
        <p:spPr>
          <a:xfrm>
            <a:off x="1058863" y="3436938"/>
            <a:ext cx="2270125" cy="1397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dirty="0"/>
              <a:t>Gramnegatieve staven, </a:t>
            </a:r>
            <a:r>
              <a:rPr lang="nl-NL" sz="1400" dirty="0" err="1"/>
              <a:t>Enterobacteriaceae</a:t>
            </a:r>
            <a:endParaRPr lang="nl-NL" sz="1400" dirty="0"/>
          </a:p>
        </p:txBody>
      </p:sp>
      <p:sp>
        <p:nvSpPr>
          <p:cNvPr id="26" name="Rechthoek 25"/>
          <p:cNvSpPr/>
          <p:nvPr/>
        </p:nvSpPr>
        <p:spPr>
          <a:xfrm>
            <a:off x="1058863" y="4968875"/>
            <a:ext cx="2270125" cy="139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smtClean="0"/>
              <a:t>Gramnegatieve </a:t>
            </a:r>
            <a:r>
              <a:rPr lang="nl-NL" sz="1400" dirty="0"/>
              <a:t>staven, </a:t>
            </a:r>
          </a:p>
          <a:p>
            <a:pPr algn="ctr" fontAlgn="auto">
              <a:spcBef>
                <a:spcPts val="0"/>
              </a:spcBef>
              <a:spcAft>
                <a:spcPts val="0"/>
              </a:spcAft>
              <a:defRPr/>
            </a:pPr>
            <a:r>
              <a:rPr lang="nl-NL" sz="1400" dirty="0"/>
              <a:t>non-</a:t>
            </a:r>
            <a:r>
              <a:rPr lang="nl-NL" sz="1400" dirty="0" err="1"/>
              <a:t>fermenters</a:t>
            </a:r>
            <a:endParaRPr lang="nl-NL" sz="1400" dirty="0"/>
          </a:p>
        </p:txBody>
      </p:sp>
      <p:sp>
        <p:nvSpPr>
          <p:cNvPr id="27" name="Rechthoek 26"/>
          <p:cNvSpPr/>
          <p:nvPr/>
        </p:nvSpPr>
        <p:spPr>
          <a:xfrm>
            <a:off x="3471863" y="1924050"/>
            <a:ext cx="3771900" cy="1397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nl-NL" sz="1400" i="1" dirty="0" err="1"/>
              <a:t>Enterococcus</a:t>
            </a:r>
            <a:r>
              <a:rPr lang="nl-NL" sz="1400" i="1" dirty="0"/>
              <a:t> </a:t>
            </a:r>
            <a:r>
              <a:rPr lang="nl-NL" sz="1400" i="1" dirty="0" err="1"/>
              <a:t>faecium</a:t>
            </a:r>
            <a:endParaRPr lang="nl-NL" sz="1400" i="1" dirty="0"/>
          </a:p>
          <a:p>
            <a:pPr algn="ctr" fontAlgn="auto">
              <a:lnSpc>
                <a:spcPct val="150000"/>
              </a:lnSpc>
              <a:spcBef>
                <a:spcPts val="0"/>
              </a:spcBef>
              <a:spcAft>
                <a:spcPts val="0"/>
              </a:spcAft>
              <a:defRPr/>
            </a:pPr>
            <a:r>
              <a:rPr lang="nl-NL" sz="1400" i="1" dirty="0"/>
              <a:t>Streptococcus pneumoniae</a:t>
            </a:r>
          </a:p>
          <a:p>
            <a:pPr algn="ctr" fontAlgn="auto">
              <a:lnSpc>
                <a:spcPct val="150000"/>
              </a:lnSpc>
              <a:spcBef>
                <a:spcPts val="0"/>
              </a:spcBef>
              <a:spcAft>
                <a:spcPts val="0"/>
              </a:spcAft>
              <a:defRPr/>
            </a:pPr>
            <a:r>
              <a:rPr lang="nl-NL" sz="1400" i="1" dirty="0"/>
              <a:t>Staphylococcus aureus</a:t>
            </a:r>
          </a:p>
        </p:txBody>
      </p:sp>
      <p:sp>
        <p:nvSpPr>
          <p:cNvPr id="28" name="Rechthoek 27"/>
          <p:cNvSpPr/>
          <p:nvPr/>
        </p:nvSpPr>
        <p:spPr>
          <a:xfrm>
            <a:off x="3471863" y="3436938"/>
            <a:ext cx="3771900" cy="1397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nl-NL" sz="1400" kern="0" dirty="0" err="1">
                <a:solidFill>
                  <a:schemeClr val="bg1"/>
                </a:solidFill>
                <a:ea typeface="MS PGothic" pitchFamily="34" charset="-128"/>
              </a:rPr>
              <a:t>Enterobacteriaceae</a:t>
            </a:r>
            <a:r>
              <a:rPr lang="nl-NL" sz="1400" kern="0" dirty="0">
                <a:solidFill>
                  <a:schemeClr val="bg1"/>
                </a:solidFill>
                <a:ea typeface="MS PGothic" pitchFamily="34" charset="-128"/>
              </a:rPr>
              <a:t> </a:t>
            </a:r>
            <a:br>
              <a:rPr lang="nl-NL" sz="1400" kern="0" dirty="0">
                <a:solidFill>
                  <a:schemeClr val="bg1"/>
                </a:solidFill>
                <a:ea typeface="MS PGothic" pitchFamily="34" charset="-128"/>
              </a:rPr>
            </a:br>
            <a:r>
              <a:rPr lang="nl-NL" sz="1400" kern="0" dirty="0">
                <a:solidFill>
                  <a:schemeClr val="bg1"/>
                </a:solidFill>
                <a:ea typeface="MS PGothic" pitchFamily="34" charset="-128"/>
              </a:rPr>
              <a:t>(zoals </a:t>
            </a:r>
            <a:r>
              <a:rPr lang="nl-NL" sz="1400" i="1" kern="0" dirty="0">
                <a:solidFill>
                  <a:schemeClr val="bg1"/>
                </a:solidFill>
                <a:ea typeface="MS PGothic" pitchFamily="34" charset="-128"/>
              </a:rPr>
              <a:t>E. coli </a:t>
            </a:r>
            <a:r>
              <a:rPr lang="nl-NL" sz="1400" kern="0" dirty="0">
                <a:solidFill>
                  <a:schemeClr val="bg1"/>
                </a:solidFill>
                <a:ea typeface="MS PGothic" pitchFamily="34" charset="-128"/>
              </a:rPr>
              <a:t>en </a:t>
            </a:r>
            <a:r>
              <a:rPr lang="nl-NL" sz="1400" i="1" kern="0" dirty="0" err="1">
                <a:solidFill>
                  <a:schemeClr val="bg1"/>
                </a:solidFill>
                <a:ea typeface="MS PGothic" pitchFamily="34" charset="-128"/>
              </a:rPr>
              <a:t>Klebsiella</a:t>
            </a:r>
            <a:r>
              <a:rPr lang="nl-NL" sz="1400" kern="0" dirty="0">
                <a:solidFill>
                  <a:schemeClr val="bg1"/>
                </a:solidFill>
                <a:ea typeface="MS PGothic" pitchFamily="34" charset="-128"/>
              </a:rPr>
              <a:t>)</a:t>
            </a:r>
          </a:p>
        </p:txBody>
      </p:sp>
      <p:sp>
        <p:nvSpPr>
          <p:cNvPr id="29" name="Rechthoek 28"/>
          <p:cNvSpPr/>
          <p:nvPr/>
        </p:nvSpPr>
        <p:spPr>
          <a:xfrm>
            <a:off x="3471863" y="4968875"/>
            <a:ext cx="3771900" cy="139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nl-NL" sz="1400" i="1" dirty="0" err="1"/>
              <a:t>Acinetobacter</a:t>
            </a:r>
            <a:r>
              <a:rPr lang="nl-NL" sz="1400" i="1" dirty="0"/>
              <a:t> species</a:t>
            </a:r>
          </a:p>
          <a:p>
            <a:pPr algn="ctr" fontAlgn="auto">
              <a:lnSpc>
                <a:spcPct val="150000"/>
              </a:lnSpc>
              <a:spcBef>
                <a:spcPts val="0"/>
              </a:spcBef>
              <a:spcAft>
                <a:spcPts val="0"/>
              </a:spcAft>
              <a:defRPr/>
            </a:pPr>
            <a:r>
              <a:rPr lang="nl-NL" sz="1400" i="1" dirty="0" err="1"/>
              <a:t>Stenotrophomonas</a:t>
            </a:r>
            <a:r>
              <a:rPr lang="nl-NL" sz="1400" i="1" dirty="0"/>
              <a:t> </a:t>
            </a:r>
            <a:r>
              <a:rPr lang="nl-NL" sz="1400" i="1" dirty="0" err="1"/>
              <a:t>maltophilia</a:t>
            </a:r>
            <a:endParaRPr lang="nl-NL" sz="1400" i="1" dirty="0"/>
          </a:p>
          <a:p>
            <a:pPr algn="ctr" fontAlgn="auto">
              <a:lnSpc>
                <a:spcPct val="150000"/>
              </a:lnSpc>
              <a:spcBef>
                <a:spcPts val="0"/>
              </a:spcBef>
              <a:spcAft>
                <a:spcPts val="0"/>
              </a:spcAft>
              <a:defRPr/>
            </a:pPr>
            <a:r>
              <a:rPr lang="nl-NL" sz="1400" i="1" dirty="0"/>
              <a:t>Pseudomonas aeruginosa</a:t>
            </a:r>
          </a:p>
        </p:txBody>
      </p:sp>
      <p:sp>
        <p:nvSpPr>
          <p:cNvPr id="36" name="Rechthoek 35"/>
          <p:cNvSpPr/>
          <p:nvPr/>
        </p:nvSpPr>
        <p:spPr>
          <a:xfrm>
            <a:off x="7407275" y="1924050"/>
            <a:ext cx="1465263" cy="44434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dirty="0"/>
              <a:t>Deze micro-organismen kunnen BRMO zijn of kunnen zich tot BRMO ontwikkelen</a:t>
            </a:r>
          </a:p>
        </p:txBody>
      </p:sp>
      <p:sp>
        <p:nvSpPr>
          <p:cNvPr id="4" name="Afgeronde rechthoek 3"/>
          <p:cNvSpPr/>
          <p:nvPr/>
        </p:nvSpPr>
        <p:spPr>
          <a:xfrm>
            <a:off x="259418" y="4009255"/>
            <a:ext cx="540773" cy="271975"/>
          </a:xfrm>
          <a:prstGeom prst="roundRect">
            <a:avLst>
              <a:gd name="adj" fmla="val 50000"/>
            </a:avLst>
          </a:prstGeom>
          <a:solidFill>
            <a:srgbClr val="C0504D">
              <a:lumMod val="40000"/>
              <a:lumOff val="60000"/>
            </a:srgbClr>
          </a:solidFill>
          <a:ln w="25400" cap="flat" cmpd="sng" algn="ctr">
            <a:solidFill>
              <a:srgbClr val="C0504D">
                <a:lumMod val="40000"/>
                <a:lumOff val="60000"/>
              </a:srgbClr>
            </a:solidFill>
            <a:prstDash val="solid"/>
          </a:ln>
          <a:effectLst>
            <a:outerShdw blurRad="50800" dist="38100" dir="5400000" algn="t" rotWithShape="0">
              <a:prstClr val="black">
                <a:alpha val="40000"/>
              </a:prstClr>
            </a:outerShdw>
            <a:reflection endPos="90000" dir="5400000" sy="-100000" algn="bl" rotWithShape="0"/>
          </a:effectLst>
          <a:scene3d>
            <a:camera prst="orthographicFront"/>
            <a:lightRig rig="threePt" dir="t"/>
          </a:scene3d>
          <a:sp3d>
            <a:bevelT w="50800"/>
          </a:sp3d>
        </p:spPr>
        <p:txBody>
          <a:bodyPr anchor="ctr"/>
          <a:lstStyle/>
          <a:p>
            <a:pPr algn="ctr" fontAlgn="auto">
              <a:spcBef>
                <a:spcPts val="0"/>
              </a:spcBef>
              <a:spcAft>
                <a:spcPts val="0"/>
              </a:spcAft>
              <a:defRPr/>
            </a:pPr>
            <a:endParaRPr lang="nl-NL" kern="0">
              <a:solidFill>
                <a:prstClr val="white"/>
              </a:solidFill>
              <a:latin typeface="Calibri"/>
              <a:cs typeface="+mn-cs"/>
            </a:endParaRPr>
          </a:p>
        </p:txBody>
      </p:sp>
      <p:sp>
        <p:nvSpPr>
          <p:cNvPr id="30" name="Afgeronde rechthoek 29"/>
          <p:cNvSpPr/>
          <p:nvPr/>
        </p:nvSpPr>
        <p:spPr>
          <a:xfrm>
            <a:off x="259418" y="5531719"/>
            <a:ext cx="540773" cy="271975"/>
          </a:xfrm>
          <a:prstGeom prst="roundRect">
            <a:avLst>
              <a:gd name="adj" fmla="val 50000"/>
            </a:avLst>
          </a:prstGeom>
          <a:solidFill>
            <a:srgbClr val="C0504D">
              <a:lumMod val="40000"/>
              <a:lumOff val="60000"/>
            </a:srgbClr>
          </a:solidFill>
          <a:ln w="25400" cap="flat" cmpd="sng" algn="ctr">
            <a:solidFill>
              <a:srgbClr val="C0504D">
                <a:lumMod val="40000"/>
                <a:lumOff val="60000"/>
              </a:srgbClr>
            </a:solidFill>
            <a:prstDash val="solid"/>
          </a:ln>
          <a:effectLst>
            <a:outerShdw blurRad="50800" dist="38100" dir="5400000" algn="t" rotWithShape="0">
              <a:prstClr val="black">
                <a:alpha val="40000"/>
              </a:prstClr>
            </a:outerShdw>
            <a:reflection endPos="90000" dir="5400000" sy="-100000" algn="bl" rotWithShape="0"/>
          </a:effectLst>
          <a:scene3d>
            <a:camera prst="orthographicFront"/>
            <a:lightRig rig="threePt" dir="t"/>
          </a:scene3d>
          <a:sp3d>
            <a:bevelT w="50800"/>
          </a:sp3d>
        </p:spPr>
        <p:txBody>
          <a:bodyPr anchor="ctr"/>
          <a:lstStyle/>
          <a:p>
            <a:pPr algn="ctr" fontAlgn="auto">
              <a:spcBef>
                <a:spcPts val="0"/>
              </a:spcBef>
              <a:spcAft>
                <a:spcPts val="0"/>
              </a:spcAft>
              <a:defRPr/>
            </a:pPr>
            <a:endParaRPr lang="nl-NL" kern="0">
              <a:solidFill>
                <a:prstClr val="white"/>
              </a:solidFill>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268288" y="901700"/>
            <a:ext cx="8480176" cy="727075"/>
          </a:xfrm>
        </p:spPr>
        <p:txBody>
          <a:bodyPr/>
          <a:lstStyle/>
          <a:p>
            <a:r>
              <a:rPr lang="nl-NL" dirty="0" smtClean="0"/>
              <a:t>De ene BRMO is de andere niet</a:t>
            </a:r>
            <a:endParaRPr lang="en-GB" dirty="0" smtClean="0"/>
          </a:p>
        </p:txBody>
      </p:sp>
      <p:sp>
        <p:nvSpPr>
          <p:cNvPr id="7" name="Tijdelijke aanduiding voor verticale tekst 6"/>
          <p:cNvSpPr>
            <a:spLocks noGrp="1"/>
          </p:cNvSpPr>
          <p:nvPr>
            <p:ph type="body" orient="vert" idx="1"/>
          </p:nvPr>
        </p:nvSpPr>
        <p:spPr bwMode="auto">
          <a:xfrm>
            <a:off x="268288" y="1782763"/>
            <a:ext cx="8408168" cy="4525962"/>
          </a:xfrm>
        </p:spPr>
        <p:txBody>
          <a:bodyPr wrap="square" numCol="1" anchor="t" anchorCtr="0" compatLnSpc="1">
            <a:prstTxWarp prst="textNoShape">
              <a:avLst/>
            </a:prstTxWarp>
          </a:bodyPr>
          <a:lstStyle/>
          <a:p>
            <a:pPr lvl="1"/>
            <a:r>
              <a:rPr lang="nl-NL" dirty="0" smtClean="0"/>
              <a:t>BRMO</a:t>
            </a:r>
          </a:p>
          <a:p>
            <a:pPr lvl="2"/>
            <a:r>
              <a:rPr lang="nl-NL" dirty="0" smtClean="0"/>
              <a:t>Kwetsbare patiënten</a:t>
            </a:r>
          </a:p>
          <a:p>
            <a:pPr lvl="2"/>
            <a:r>
              <a:rPr lang="nl-NL" dirty="0" smtClean="0"/>
              <a:t>Langer ziek en slechtere uitkomst van infectie </a:t>
            </a:r>
          </a:p>
          <a:p>
            <a:pPr lvl="2"/>
            <a:endParaRPr lang="nl-NL" dirty="0" smtClean="0"/>
          </a:p>
          <a:p>
            <a:pPr lvl="1"/>
            <a:r>
              <a:rPr lang="nl-NL" dirty="0" smtClean="0"/>
              <a:t>MRSA: </a:t>
            </a:r>
            <a:r>
              <a:rPr lang="nl-NL" i="1" dirty="0" smtClean="0"/>
              <a:t>search </a:t>
            </a:r>
            <a:r>
              <a:rPr lang="nl-NL" i="1" dirty="0" err="1" smtClean="0"/>
              <a:t>and</a:t>
            </a:r>
            <a:r>
              <a:rPr lang="nl-NL" i="1" dirty="0" smtClean="0"/>
              <a:t> </a:t>
            </a:r>
            <a:r>
              <a:rPr lang="nl-NL" i="1" dirty="0" err="1" smtClean="0"/>
              <a:t>destroy</a:t>
            </a:r>
            <a:endParaRPr lang="nl-NL" i="1" dirty="0" smtClean="0"/>
          </a:p>
          <a:p>
            <a:pPr lvl="1"/>
            <a:r>
              <a:rPr lang="nl-NL" dirty="0" smtClean="0"/>
              <a:t>BRMO: voorkomen van verspreiding</a:t>
            </a:r>
          </a:p>
        </p:txBody>
      </p:sp>
      <p:sp>
        <p:nvSpPr>
          <p:cNvPr id="39939" name="Tijdelijke aanduiding voor voettekst 10"/>
          <p:cNvSpPr>
            <a:spLocks noGrp="1"/>
          </p:cNvSpPr>
          <p:nvPr>
            <p:ph type="ftr" sz="quarter" idx="15"/>
          </p:nvPr>
        </p:nvSpPr>
        <p:spPr bwMode="auto">
          <a:xfrm>
            <a:off x="2090738" y="6583363"/>
            <a:ext cx="4968875" cy="27463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nl-NL">
                <a:cs typeface="Arial" charset="0"/>
              </a:rPr>
              <a:t>Bijzonder resistente micro-organismen</a:t>
            </a:r>
            <a:endParaRPr lang="en-GB">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653F1F0-2B67-4C5D-937C-E801C413D17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_RESOURCE_PATHS_HASH_2" val="815cd41c97dff7489f908b7dfb6ff51187c5a484"/>
  <p:tag name="ISPRING_RESOURCE_PATHS_HASH_PRESENTER" val="db71e114c7740269bb8ffa0a72b8ee394c5b54"/>
</p:tagLst>
</file>

<file path=ppt/theme/theme1.xml><?xml version="1.0" encoding="utf-8"?>
<a:theme xmlns:a="http://schemas.openxmlformats.org/drawingml/2006/main" name="Het hoe en wat van de LCI">
  <a:themeElements>
    <a:clrScheme name="RIVM">
      <a:dk1>
        <a:sysClr val="windowText" lastClr="000000"/>
      </a:dk1>
      <a:lt1>
        <a:sysClr val="window" lastClr="FFFFFF"/>
      </a:lt1>
      <a:dk2>
        <a:srgbClr val="777777"/>
      </a:dk2>
      <a:lt2>
        <a:srgbClr val="FFB612"/>
      </a:lt2>
      <a:accent1>
        <a:srgbClr val="113452"/>
      </a:accent1>
      <a:accent2>
        <a:srgbClr val="FFB612"/>
      </a:accent2>
      <a:accent3>
        <a:srgbClr val="F092CD"/>
      </a:accent3>
      <a:accent4>
        <a:srgbClr val="007BC7"/>
      </a:accent4>
      <a:accent5>
        <a:srgbClr val="3C3931"/>
      </a:accent5>
      <a:accent6>
        <a:srgbClr val="39870C"/>
      </a:accent6>
      <a:hlink>
        <a:srgbClr val="113452"/>
      </a:hlink>
      <a:folHlink>
        <a:srgbClr val="113452"/>
      </a:folHlink>
    </a:clrScheme>
    <a:fontScheme name="RIVM">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3753</TotalTime>
  <Words>1310</Words>
  <Application>Microsoft Office PowerPoint</Application>
  <PresentationFormat>On-screen Show (4:3)</PresentationFormat>
  <Paragraphs>300</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Het hoe en wat van de LCI</vt:lpstr>
      <vt:lpstr>PowerPoint Presentation</vt:lpstr>
      <vt:lpstr>Wat is een micro-organisme?</vt:lpstr>
      <vt:lpstr>Wat is een micro-organisme?</vt:lpstr>
      <vt:lpstr>Samenleven of ziekte, definities</vt:lpstr>
      <vt:lpstr>Bèta-lactam-antibiotica</vt:lpstr>
      <vt:lpstr>Resistentie tegen antibiotica</vt:lpstr>
      <vt:lpstr>Hoe ontstaat resistentie?</vt:lpstr>
      <vt:lpstr>Bijzonder Resistente Micro Organismen (BRMO)</vt:lpstr>
      <vt:lpstr>De ene BRMO is de andere niet</vt:lpstr>
      <vt:lpstr>Enterococcus faecium</vt:lpstr>
      <vt:lpstr>Streptococcus pneumoniae</vt:lpstr>
      <vt:lpstr>Enterobacteriaceae (zoals E. coli en Klebsiella)</vt:lpstr>
      <vt:lpstr>Acinetobacter species</vt:lpstr>
      <vt:lpstr>Stenotrophomonas maltophilia</vt:lpstr>
      <vt:lpstr>Pseudomonas aeruginosa</vt:lpstr>
      <vt:lpstr>Hygiënemaatregelen in het ziekenhuis</vt:lpstr>
      <vt:lpstr>Hygiënemaatregelen in de openbare gezondheidszorg</vt:lpstr>
      <vt:lpstr>In de praktijk: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LCI-richtlijn BRMO 2014</vt:lpstr>
      <vt:lpstr>LCI-richtlijn BRMO 2014</vt:lpstr>
      <vt:lpstr>Richtlijnen en toolkit</vt:lpstr>
      <vt:lpstr>Voor vragen</vt:lpstr>
      <vt:lpstr>Bedankt voor uw aandacht!</vt:lpstr>
      <vt:lpstr>Overzicht richtlijnen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rivm</dc:title>
  <dc:creator>www.pptstudios.nl</dc:creator>
  <cp:lastModifiedBy>Manon Haverkate</cp:lastModifiedBy>
  <cp:revision>531</cp:revision>
  <dcterms:created xsi:type="dcterms:W3CDTF">2013-05-14T08:05:23Z</dcterms:created>
  <dcterms:modified xsi:type="dcterms:W3CDTF">2015-12-04T16:30:02Z</dcterms:modified>
</cp:coreProperties>
</file>