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3" r:id="rId3"/>
    <p:sldId id="284" r:id="rId4"/>
    <p:sldId id="285" r:id="rId5"/>
    <p:sldId id="289" r:id="rId6"/>
    <p:sldId id="290" r:id="rId7"/>
    <p:sldId id="261" r:id="rId8"/>
    <p:sldId id="264" r:id="rId9"/>
    <p:sldId id="281" r:id="rId10"/>
    <p:sldId id="263" r:id="rId11"/>
    <p:sldId id="276" r:id="rId12"/>
    <p:sldId id="286" r:id="rId13"/>
    <p:sldId id="288" r:id="rId14"/>
    <p:sldId id="272" r:id="rId15"/>
    <p:sldId id="287" r:id="rId16"/>
    <p:sldId id="271" r:id="rId17"/>
    <p:sldId id="267" r:id="rId18"/>
    <p:sldId id="265" r:id="rId19"/>
    <p:sldId id="270" r:id="rId20"/>
  </p:sldIdLst>
  <p:sldSz cx="9144000" cy="6858000" type="screen4x3"/>
  <p:notesSz cx="6858000" cy="9144000"/>
  <p:custDataLst>
    <p:tags r:id="rId2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Skornsek" initials="JS" lastIdx="10" clrIdx="0"/>
  <p:cmAuthor id="1" name="Stefanie Bekker" initials="SB" lastIdx="20" clrIdx="1">
    <p:extLst/>
  </p:cmAuthor>
  <p:cmAuthor id="2" name="Sander Teeuwisse" initials="ST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FF9933"/>
    <a:srgbClr val="FFFF00"/>
    <a:srgbClr val="9933FF"/>
    <a:srgbClr val="CC9900"/>
    <a:srgbClr val="FF66FF"/>
    <a:srgbClr val="CC3300"/>
    <a:srgbClr val="882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82385" autoAdjust="0"/>
  </p:normalViewPr>
  <p:slideViewPr>
    <p:cSldViewPr>
      <p:cViewPr varScale="1">
        <p:scale>
          <a:sx n="62" d="100"/>
          <a:sy n="62" d="100"/>
        </p:scale>
        <p:origin x="21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ehoortwatwaar.nl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ehoortwatwaar.nl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Arial" charset="0"/>
                <a:hlinkClick r:id="rId3"/>
              </a:rPr>
              <a:t>http://wiehoortwatwaar.nl/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1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52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Geluidinformatie beschikbaar bij circa 400 bronhouders (o.a. Rijk, gemeenten, waterschappen, provincies):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op allerlei manieren;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1400" dirty="0"/>
              <a:t>in allerlei (technische) formaten;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Bronhouders zijn eigenaar van, en verantwoordelijk voor, hun data.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0" indent="0">
              <a:buNone/>
            </a:pPr>
            <a:r>
              <a:rPr lang="nl-NL" sz="1400" b="1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Toekomstige situatie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Geluidinformatie op één plaats inzichtelijk;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Eenduidig aangeleverd en beschikbaar;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Bronhouders </a:t>
            </a:r>
            <a:r>
              <a:rPr lang="nl-NL" sz="1400" dirty="0">
                <a:solidFill>
                  <a:srgbClr val="0070C0"/>
                </a:solidFill>
              </a:rPr>
              <a:t>blijven</a:t>
            </a:r>
            <a:r>
              <a:rPr lang="nl-NL" sz="1400" dirty="0"/>
              <a:t> eigenaar van, en verantwoordelijk voor, hun data.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9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Leidt</a:t>
            </a:r>
            <a:r>
              <a:rPr lang="en-US" dirty="0"/>
              <a:t> op </a:t>
            </a:r>
            <a:r>
              <a:rPr lang="en-US" dirty="0" err="1"/>
              <a:t>termijn</a:t>
            </a:r>
            <a:r>
              <a:rPr lang="en-US" dirty="0"/>
              <a:t> tot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geluidgegevens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9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>
                <a:solidFill>
                  <a:schemeClr val="tx2"/>
                </a:solidFill>
                <a:highlight>
                  <a:srgbClr val="FFFF00"/>
                </a:highlight>
              </a:rPr>
              <a:t>Voor de eerste 3 groepen, inclusief de overige belanghebbenden </a:t>
            </a:r>
            <a:r>
              <a:rPr lang="nl-NL" sz="1200" u="sng" dirty="0">
                <a:solidFill>
                  <a:schemeClr val="tx2"/>
                </a:solidFill>
                <a:highlight>
                  <a:srgbClr val="FFFF00"/>
                </a:highlight>
              </a:rPr>
              <a:t>met geluidkennis</a:t>
            </a:r>
            <a:r>
              <a:rPr lang="nl-NL" sz="1200" dirty="0">
                <a:solidFill>
                  <a:schemeClr val="tx2"/>
                </a:solidFill>
                <a:highlight>
                  <a:srgbClr val="FFFF00"/>
                </a:highlight>
              </a:rPr>
              <a:t>, leidt de CVGG tot: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highlight>
                  <a:srgbClr val="FFFF00"/>
                </a:highlight>
              </a:rPr>
              <a:t>Snellere beschikbaarheid van geluidgegevens;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highlight>
                  <a:srgbClr val="FFFF00"/>
                </a:highlight>
              </a:rPr>
              <a:t>Verbeterd inzicht en (lokaal) overzicht </a:t>
            </a:r>
            <a:r>
              <a:rPr lang="nl-NL" sz="900" dirty="0">
                <a:highlight>
                  <a:srgbClr val="FFFF00"/>
                </a:highlight>
              </a:rPr>
              <a:t>(in de data(kwaliteit) over grenzen van bronhouders heen)</a:t>
            </a:r>
            <a:r>
              <a:rPr lang="nl-NL" sz="1200" dirty="0">
                <a:highlight>
                  <a:srgbClr val="FFFF00"/>
                </a:highlight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highlight>
                  <a:srgbClr val="FFFF00"/>
                </a:highlight>
              </a:rPr>
              <a:t>Lagere kosten.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85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Ontwikkelen Informatiemodel Geluid</a:t>
            </a:r>
          </a:p>
          <a:p>
            <a:r>
              <a:rPr lang="nl-NL" sz="1200" dirty="0">
                <a:solidFill>
                  <a:srgbClr val="0070C0"/>
                </a:solidFill>
              </a:rPr>
              <a:t>Beschrijft soorten objecten, eigenschappen, relaties, definities, </a:t>
            </a:r>
            <a:r>
              <a:rPr lang="nl-NL" sz="1200" dirty="0" err="1">
                <a:solidFill>
                  <a:srgbClr val="0070C0"/>
                </a:solidFill>
              </a:rPr>
              <a:t>validatiesregels</a:t>
            </a:r>
            <a:r>
              <a:rPr lang="nl-NL" sz="1200" dirty="0">
                <a:solidFill>
                  <a:srgbClr val="0070C0"/>
                </a:solidFill>
              </a:rPr>
              <a:t> en het uitwisselformaat.</a:t>
            </a:r>
          </a:p>
          <a:p>
            <a:endParaRPr lang="en-US" dirty="0"/>
          </a:p>
          <a:p>
            <a:r>
              <a:rPr lang="nl-NL" sz="1200" b="1" dirty="0"/>
              <a:t>Ontwikkelen dataplatform met kaartfunctie</a:t>
            </a:r>
          </a:p>
          <a:p>
            <a:r>
              <a:rPr lang="nl-NL" sz="1200" dirty="0">
                <a:solidFill>
                  <a:srgbClr val="0070C0"/>
                </a:solidFill>
              </a:rPr>
              <a:t>Voorziening voor het aanleveren en ontsluiten van geluidgegevens. </a:t>
            </a:r>
          </a:p>
          <a:p>
            <a:endParaRPr lang="en-US" dirty="0"/>
          </a:p>
          <a:p>
            <a:r>
              <a:rPr lang="nl-NL" sz="1200" b="1" dirty="0"/>
              <a:t>Ondersteunen bronhouders</a:t>
            </a:r>
          </a:p>
          <a:p>
            <a:r>
              <a:rPr lang="nl-NL" sz="1200" dirty="0">
                <a:solidFill>
                  <a:srgbClr val="0070C0"/>
                </a:solidFill>
              </a:rPr>
              <a:t>Informeren over voortgang en helpen bij gebruik door afstemmen van het informatiemodel, en het betrekken bij ontwikkeling dataplatform.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01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Arial" charset="0"/>
                <a:hlinkClick r:id="rId3"/>
              </a:rPr>
              <a:t>http://wiehoortwatwaar.nl/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8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3CF66-5BFC-4DDC-B269-C2B442949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923" y="-9614"/>
            <a:ext cx="6050923" cy="6882013"/>
          </a:xfrm>
          <a:prstGeom prst="rect">
            <a:avLst/>
          </a:prstGeom>
        </p:spPr>
      </p:pic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m.nl/cvgg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mailto:cvgg@rivm.nl" TargetMode="External"/><Relationship Id="rId4" Type="http://schemas.openxmlformats.org/officeDocument/2006/relationships/hyperlink" Target="https://www.rivm.nl/abonneren/nieuwsbrief-centrale-voorziening-geluidgegeve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M_lv0O5qA&amp;feature=youtu.b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004048" y="2492896"/>
            <a:ext cx="3656012" cy="2376264"/>
          </a:xfrm>
        </p:spPr>
        <p:txBody>
          <a:bodyPr/>
          <a:lstStyle/>
          <a:p>
            <a:r>
              <a:rPr lang="nl-NL" b="1" dirty="0"/>
              <a:t>Nederlandse geluidgegevens, voor iedereen op één plaats, uniform en laagdrempelig beschikbaar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02212" y="4149080"/>
            <a:ext cx="4141787" cy="215964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700" dirty="0"/>
              <a:t>Danny Greefhorst en Jan </a:t>
            </a:r>
            <a:r>
              <a:rPr lang="nl-NL" sz="1700" dirty="0" err="1"/>
              <a:t>Skornsek</a:t>
            </a:r>
            <a:endParaRPr lang="nl-NL" sz="1700" dirty="0"/>
          </a:p>
          <a:p>
            <a:r>
              <a:rPr lang="nl-NL" sz="1400" i="1" dirty="0" err="1"/>
              <a:t>GeoBuzz</a:t>
            </a:r>
            <a:endParaRPr lang="nl-NL" sz="1400" i="1" dirty="0"/>
          </a:p>
          <a:p>
            <a:r>
              <a:rPr lang="nl-NL" sz="1400" i="1" dirty="0"/>
              <a:t>19 november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94E92-7B82-4FA3-9B35-FE418AFA0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565EB-E03B-43D7-A25A-F0DC0244879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project CVGG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7142E-C5A2-41CF-AEDA-FEAF0BD2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3718C8-6056-4158-A3F8-A8136B2E8A7A}"/>
              </a:ext>
            </a:extLst>
          </p:cNvPr>
          <p:cNvSpPr txBox="1"/>
          <p:nvPr/>
        </p:nvSpPr>
        <p:spPr>
          <a:xfrm>
            <a:off x="452919" y="5312102"/>
            <a:ext cx="260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2">
                    <a:lumMod val="75000"/>
                  </a:schemeClr>
                </a:solidFill>
              </a:rPr>
              <a:t>Ontwikkelen Informatiemodel Geluid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3038F2-F807-4417-AEF6-F355E889F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7" y="1889265"/>
            <a:ext cx="8113646" cy="32123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33B7CE-1505-470F-BD31-349A04183CF1}"/>
              </a:ext>
            </a:extLst>
          </p:cNvPr>
          <p:cNvSpPr txBox="1"/>
          <p:nvPr/>
        </p:nvSpPr>
        <p:spPr>
          <a:xfrm>
            <a:off x="3390206" y="5312102"/>
            <a:ext cx="301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2">
                    <a:lumMod val="75000"/>
                  </a:schemeClr>
                </a:solidFill>
              </a:rPr>
              <a:t>Ontwikkelen dataplatform met kaartfunctie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FC6FA8-C6C7-46CB-9FCB-AAAAA8AE3BBB}"/>
              </a:ext>
            </a:extLst>
          </p:cNvPr>
          <p:cNvSpPr txBox="1"/>
          <p:nvPr/>
        </p:nvSpPr>
        <p:spPr>
          <a:xfrm>
            <a:off x="6738719" y="5285918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tx2">
                    <a:lumMod val="75000"/>
                  </a:schemeClr>
                </a:solidFill>
              </a:rPr>
              <a:t>Ondersteunen bronhouders</a:t>
            </a:r>
          </a:p>
        </p:txBody>
      </p:sp>
    </p:spTree>
    <p:extLst>
      <p:ext uri="{BB962C8B-B14F-4D97-AF65-F5344CB8AC3E}">
        <p14:creationId xmlns:p14="http://schemas.microsoft.com/office/powerpoint/2010/main" val="81009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601" y="1284288"/>
            <a:ext cx="7265624" cy="444500"/>
          </a:xfrm>
        </p:spPr>
        <p:txBody>
          <a:bodyPr/>
          <a:lstStyle/>
          <a:p>
            <a:r>
              <a:rPr lang="nl-NL" b="1" dirty="0"/>
              <a:t>Informatiemodel Geluid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7251551" cy="40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19453-ADDC-45E9-B317-A64714776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8941"/>
            <a:ext cx="1141081" cy="12839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76A86-E2D5-432C-8B47-B39B04E2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196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6A6A-FA9E-4FE2-9A6C-2F1F25569C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/>
              <a:t>Inhoud</a:t>
            </a:r>
            <a:r>
              <a:rPr lang="en-US" b="1" dirty="0"/>
              <a:t> van </a:t>
            </a:r>
            <a:r>
              <a:rPr lang="en-US" b="1" dirty="0" err="1"/>
              <a:t>informatiemodel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8693-F7B3-445F-A02C-046688C3A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">
              <a:buNone/>
            </a:pPr>
            <a:r>
              <a:rPr lang="nl-NL" sz="1600" b="1" dirty="0"/>
              <a:t>Geluidproductieplafonds (GPP)</a:t>
            </a:r>
            <a:endParaRPr lang="nl-NL" sz="1600" dirty="0"/>
          </a:p>
          <a:p>
            <a:pPr fontAlgn="b"/>
            <a:r>
              <a:rPr lang="nl-NL" sz="1600" dirty="0"/>
              <a:t>Rijkswegen</a:t>
            </a:r>
          </a:p>
          <a:p>
            <a:pPr fontAlgn="b"/>
            <a:r>
              <a:rPr lang="nl-NL" sz="1600" dirty="0"/>
              <a:t>Hoofdspoor</a:t>
            </a:r>
          </a:p>
          <a:p>
            <a:pPr fontAlgn="ctr"/>
            <a:r>
              <a:rPr lang="nl-NL" sz="1600" dirty="0"/>
              <a:t>Provinciale wegen</a:t>
            </a:r>
          </a:p>
          <a:p>
            <a:pPr fontAlgn="ctr"/>
            <a:r>
              <a:rPr lang="nl-NL" sz="1600" dirty="0"/>
              <a:t>Industrie</a:t>
            </a:r>
          </a:p>
          <a:p>
            <a:pPr marL="0" indent="0" fontAlgn="b">
              <a:buNone/>
            </a:pPr>
            <a:endParaRPr lang="nl-NL" sz="1600" b="1" dirty="0"/>
          </a:p>
          <a:p>
            <a:pPr marL="0" indent="0" fontAlgn="b">
              <a:buNone/>
            </a:pPr>
            <a:r>
              <a:rPr lang="nl-NL" sz="1600" b="1" dirty="0"/>
              <a:t>Basisgeluidemissies (BGE)</a:t>
            </a:r>
            <a:endParaRPr lang="nl-NL" sz="1600" dirty="0"/>
          </a:p>
          <a:p>
            <a:pPr fontAlgn="b"/>
            <a:r>
              <a:rPr lang="nl-NL" sz="1600" dirty="0"/>
              <a:t>Gemeentewegen</a:t>
            </a:r>
          </a:p>
          <a:p>
            <a:pPr fontAlgn="b"/>
            <a:r>
              <a:rPr lang="nl-NL" sz="1600" dirty="0" err="1"/>
              <a:t>Waterschapswegen</a:t>
            </a:r>
            <a:endParaRPr lang="nl-NL" sz="1600" dirty="0"/>
          </a:p>
          <a:p>
            <a:pPr fontAlgn="b"/>
            <a:r>
              <a:rPr lang="nl-NL" sz="1600" dirty="0"/>
              <a:t>Lokaal spoor</a:t>
            </a:r>
          </a:p>
          <a:p>
            <a:pPr marL="0" indent="0" fontAlgn="b">
              <a:buNone/>
            </a:pPr>
            <a:endParaRPr lang="nl-NL" sz="1600" b="1" dirty="0"/>
          </a:p>
          <a:p>
            <a:pPr marL="0" indent="0" fontAlgn="b">
              <a:buNone/>
            </a:pPr>
            <a:r>
              <a:rPr lang="nl-NL" sz="1600" b="1" dirty="0"/>
              <a:t>Cumulatie</a:t>
            </a:r>
            <a:endParaRPr lang="nl-NL" sz="1600" dirty="0"/>
          </a:p>
          <a:p>
            <a:pPr fontAlgn="b"/>
            <a:r>
              <a:rPr lang="nl-NL" sz="1600" dirty="0"/>
              <a:t>Luchthavens</a:t>
            </a:r>
          </a:p>
          <a:p>
            <a:pPr fontAlgn="b"/>
            <a:r>
              <a:rPr lang="nl-NL" sz="1600" dirty="0"/>
              <a:t>Windturbines</a:t>
            </a:r>
          </a:p>
          <a:p>
            <a:pPr fontAlgn="b"/>
            <a:r>
              <a:rPr lang="nl-NL" sz="1600"/>
              <a:t>Militaire Schietterreinen</a:t>
            </a:r>
            <a:endParaRPr lang="nl-NL" sz="1600" dirty="0"/>
          </a:p>
          <a:p>
            <a:endParaRPr lang="nl-NL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ABF03-3869-4F1C-A26B-89ECFDF5B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fontAlgn="b">
              <a:buNone/>
            </a:pPr>
            <a:r>
              <a:rPr lang="nl-NL" sz="1600" b="1" dirty="0"/>
              <a:t>Soorten gegevens:</a:t>
            </a:r>
            <a:endParaRPr lang="nl-NL" sz="1400" b="1" dirty="0"/>
          </a:p>
          <a:p>
            <a:pPr fontAlgn="b"/>
            <a:r>
              <a:rPr lang="nl-NL" sz="1600" dirty="0"/>
              <a:t>Locatie </a:t>
            </a:r>
            <a:r>
              <a:rPr lang="nl-NL" sz="1600"/>
              <a:t>en normwaarde </a:t>
            </a:r>
            <a:r>
              <a:rPr lang="nl-NL" sz="1600" dirty="0"/>
              <a:t>(GPP, BGE)</a:t>
            </a:r>
          </a:p>
          <a:p>
            <a:pPr fontAlgn="b"/>
            <a:endParaRPr lang="nl-NL" sz="1600" dirty="0"/>
          </a:p>
          <a:p>
            <a:pPr fontAlgn="b"/>
            <a:r>
              <a:rPr lang="nl-NL" sz="1600" dirty="0"/>
              <a:t>Geluidbrongegevens, zoals:</a:t>
            </a:r>
          </a:p>
          <a:p>
            <a:pPr lvl="1" fontAlgn="b"/>
            <a:r>
              <a:rPr lang="nl-NL" sz="1400" dirty="0"/>
              <a:t>Ligging</a:t>
            </a:r>
          </a:p>
          <a:p>
            <a:pPr lvl="1" fontAlgn="b"/>
            <a:r>
              <a:rPr lang="nl-NL" sz="1400" dirty="0"/>
              <a:t>Intensiteiten</a:t>
            </a:r>
          </a:p>
          <a:p>
            <a:pPr lvl="1" fontAlgn="b"/>
            <a:r>
              <a:rPr lang="nl-NL" sz="1400" dirty="0"/>
              <a:t>Snelheden</a:t>
            </a:r>
          </a:p>
          <a:p>
            <a:pPr lvl="1" fontAlgn="b"/>
            <a:r>
              <a:rPr lang="nl-NL" sz="1400" dirty="0"/>
              <a:t>Wegdektypes</a:t>
            </a:r>
          </a:p>
          <a:p>
            <a:pPr marL="266700" lvl="1" indent="0" fontAlgn="b">
              <a:buNone/>
            </a:pPr>
            <a:endParaRPr lang="nl-NL" sz="1400" dirty="0"/>
          </a:p>
          <a:p>
            <a:pPr fontAlgn="b"/>
            <a:r>
              <a:rPr lang="nl-NL" sz="1600" dirty="0"/>
              <a:t>Geluidaandachtsgebieden</a:t>
            </a:r>
          </a:p>
          <a:p>
            <a:pPr fontAlgn="b"/>
            <a:endParaRPr lang="nl-NL" sz="1600" dirty="0"/>
          </a:p>
          <a:p>
            <a:pPr fontAlgn="b"/>
            <a:r>
              <a:rPr lang="nl-NL" sz="1600" dirty="0"/>
              <a:t>Monitoringswaarde</a:t>
            </a:r>
          </a:p>
          <a:p>
            <a:pPr fontAlgn="b"/>
            <a:endParaRPr lang="nl-NL" sz="1600" dirty="0"/>
          </a:p>
          <a:p>
            <a:pPr fontAlgn="b"/>
            <a:r>
              <a:rPr lang="nl-NL" sz="1600" dirty="0"/>
              <a:t>Verwijzing naar besluit</a:t>
            </a:r>
          </a:p>
          <a:p>
            <a:endParaRPr lang="nl-NL" sz="11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7F095-9E6E-4DD9-A779-C2A645DB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FF68-3C53-4050-B2BD-C7563014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85-64EA-4B8F-81CD-7A67EAD0729B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2B8BA-AAE5-4E06-AEF9-4D1F82626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06" y="228521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1630C-C127-48FA-87D9-E87DCFDCC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53" y="188640"/>
            <a:ext cx="387863" cy="387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30EC7-D3D7-4543-BE39-74E2E1B45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9" y="268402"/>
            <a:ext cx="360000" cy="3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B1B18-0D17-49E7-84F6-59D9FF0BE3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337" y="282736"/>
            <a:ext cx="360000" cy="3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03EEEB-CD8C-4C75-94A8-02C358DA87DF}"/>
              </a:ext>
            </a:extLst>
          </p:cNvPr>
          <p:cNvCxnSpPr/>
          <p:nvPr/>
        </p:nvCxnSpPr>
        <p:spPr>
          <a:xfrm>
            <a:off x="8503196" y="302676"/>
            <a:ext cx="265946" cy="320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7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85" y="1315393"/>
            <a:ext cx="7459687" cy="444500"/>
          </a:xfrm>
        </p:spPr>
        <p:txBody>
          <a:bodyPr/>
          <a:lstStyle/>
          <a:p>
            <a:r>
              <a:rPr lang="nl-NL" b="1" dirty="0"/>
              <a:t>Dataplatform met kaartfunctie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" y="2252585"/>
            <a:ext cx="4965404" cy="25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32007"/>
            <a:ext cx="5001094" cy="256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847462"/>
            <a:ext cx="4536504" cy="250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A7DE7122-CAB0-4D8D-8196-83DAFD033ACB}"/>
              </a:ext>
            </a:extLst>
          </p:cNvPr>
          <p:cNvSpPr/>
          <p:nvPr/>
        </p:nvSpPr>
        <p:spPr>
          <a:xfrm rot="20129393">
            <a:off x="16386" y="3651969"/>
            <a:ext cx="7871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CONCEPT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0DAF5-5154-4227-95A7-CBC7FD142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" y="1083715"/>
            <a:ext cx="1312849" cy="10998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DAFD3-6F9A-4DD7-9D36-1A262D1D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12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Een schets van het dataplatform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9F67A-B987-4DFB-99E0-836F7594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172450" cy="4281488"/>
          </a:xfrm>
        </p:spPr>
        <p:txBody>
          <a:bodyPr/>
          <a:lstStyle/>
          <a:p>
            <a:pPr marL="0" indent="0">
              <a:buNone/>
            </a:pPr>
            <a:endParaRPr lang="nl-NL" sz="1400" dirty="0">
              <a:solidFill>
                <a:schemeClr val="tx2"/>
              </a:solidFill>
            </a:endParaRPr>
          </a:p>
          <a:p>
            <a:pPr lvl="1"/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endParaRPr lang="nl-NL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F3F3-C280-47B1-BB8A-E879C9AD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2263184"/>
            <a:ext cx="8820472" cy="34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8CC45-C75E-435C-8419-85C311CB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47F93-AF83-4600-BC49-758CBBD2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EE3-D91E-425E-8B7F-0C6C8FF0B430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E297A-EA38-40EA-BA76-AE546F01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53979"/>
            <a:ext cx="9095922" cy="4983333"/>
          </a:xfrm>
          <a:prstGeom prst="rect">
            <a:avLst/>
          </a:prstGeom>
        </p:spPr>
      </p:pic>
      <p:sp>
        <p:nvSpPr>
          <p:cNvPr id="10" name="Rechthoek 14">
            <a:extLst>
              <a:ext uri="{FF2B5EF4-FFF2-40B4-BE49-F238E27FC236}">
                <a16:creationId xmlns:a16="http://schemas.microsoft.com/office/drawing/2014/main" id="{0E95E621-C252-4B5A-BFF5-7D69186F95FA}"/>
              </a:ext>
            </a:extLst>
          </p:cNvPr>
          <p:cNvSpPr/>
          <p:nvPr/>
        </p:nvSpPr>
        <p:spPr>
          <a:xfrm rot="20129393">
            <a:off x="349578" y="3697463"/>
            <a:ext cx="7871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289627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05" y="1284288"/>
            <a:ext cx="7467919" cy="444500"/>
          </a:xfrm>
        </p:spPr>
        <p:txBody>
          <a:bodyPr/>
          <a:lstStyle/>
          <a:p>
            <a:r>
              <a:rPr lang="nl-NL" b="1" dirty="0"/>
              <a:t>Ondersteunen bronhouders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305" y="1728788"/>
            <a:ext cx="5032605" cy="3168352"/>
          </a:xfrm>
        </p:spPr>
        <p:txBody>
          <a:bodyPr anchor="t"/>
          <a:lstStyle/>
          <a:p>
            <a:pPr marL="0" indent="0">
              <a:buNone/>
            </a:pPr>
            <a:endParaRPr lang="nl-NL" sz="14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>
                <a:solidFill>
                  <a:schemeClr val="tx2"/>
                </a:solidFill>
              </a:rPr>
              <a:t>Op de hoogte houden door: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Website Centrale Voorziening Geluidgegevens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Nieuwsbrief CVGG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Workshops en spreeksessies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Informatiesessies in de regio’s (2020)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>
                <a:solidFill>
                  <a:schemeClr val="tx2"/>
                </a:solidFill>
              </a:rPr>
              <a:t>Actief betrekken door: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Klankbordsessie Informatiemodel Geluid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Consultatie Informatiemodel Geluid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Werksessies Dataplatform – bronhouders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Werksessies Kaartviewer – afnemers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AC5A-A2CE-46D4-AD17-C02DC9AE1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" y="1098718"/>
            <a:ext cx="1176489" cy="126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11ADB-5A92-4303-B3AF-CEAE6DCA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95" y="3312964"/>
            <a:ext cx="3872405" cy="273674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5345-5889-4A86-AA8D-3C8612BB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905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84288"/>
            <a:ext cx="8118673" cy="444500"/>
          </a:xfrm>
        </p:spPr>
        <p:txBody>
          <a:bodyPr/>
          <a:lstStyle/>
          <a:p>
            <a:r>
              <a:rPr lang="nl-NL" b="1" dirty="0"/>
              <a:t>Stappenplan CVGG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400" dirty="0">
              <a:solidFill>
                <a:schemeClr val="tx2"/>
              </a:solidFill>
            </a:endParaRPr>
          </a:p>
          <a:p>
            <a:pPr lvl="1"/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endParaRPr lang="nl-NL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55963-7411-4CB8-A004-A5B0ED5F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1612"/>
            <a:ext cx="6443456" cy="45561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433B-5546-4185-9096-D62AB15A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39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271" y="1284288"/>
            <a:ext cx="7403953" cy="444500"/>
          </a:xfrm>
        </p:spPr>
        <p:txBody>
          <a:bodyPr/>
          <a:lstStyle/>
          <a:p>
            <a:r>
              <a:rPr lang="nl-NL" b="1" dirty="0"/>
              <a:t>Bijdragen aan de ontwikkeling?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/>
          </a:p>
          <a:p>
            <a:pPr marL="0" indent="0">
              <a:buNone/>
            </a:pPr>
            <a:endParaRPr lang="nl-NL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0E471-66DC-4918-856B-C2FABABD1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41" y="1893733"/>
            <a:ext cx="3078113" cy="4353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3E391D-01E1-4AB2-BE26-6574B7F31514}"/>
              </a:ext>
            </a:extLst>
          </p:cNvPr>
          <p:cNvSpPr/>
          <p:nvPr/>
        </p:nvSpPr>
        <p:spPr>
          <a:xfrm>
            <a:off x="1187624" y="2060848"/>
            <a:ext cx="4541865" cy="3449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pPr>
              <a:lnSpc>
                <a:spcPct val="150000"/>
              </a:lnSpc>
            </a:pPr>
            <a:r>
              <a:rPr lang="nl-NL" sz="1400" dirty="0"/>
              <a:t>Meepraten en meedenken over:</a:t>
            </a:r>
          </a:p>
          <a:p>
            <a:pPr marL="265113" indent="-265113">
              <a:lnSpc>
                <a:spcPct val="150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400" dirty="0">
                <a:latin typeface="+mn-lt"/>
                <a:cs typeface="+mn-cs"/>
              </a:rPr>
              <a:t>een werkbaar informatiemodel</a:t>
            </a:r>
          </a:p>
          <a:p>
            <a:pPr marL="265113" indent="-265113">
              <a:lnSpc>
                <a:spcPct val="150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400" dirty="0">
                <a:latin typeface="+mn-lt"/>
                <a:cs typeface="+mn-cs"/>
              </a:rPr>
              <a:t>het dataplatform en kaartfunctie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nl-NL" sz="1400" dirty="0"/>
          </a:p>
          <a:p>
            <a:pPr>
              <a:lnSpc>
                <a:spcPct val="150000"/>
              </a:lnSpc>
            </a:pPr>
            <a:r>
              <a:rPr lang="nl-NL" sz="1400" dirty="0"/>
              <a:t>Meedoen! Hoe?</a:t>
            </a:r>
          </a:p>
          <a:p>
            <a:pPr marL="265113" indent="-265113">
              <a:lnSpc>
                <a:spcPct val="150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400" dirty="0">
                <a:latin typeface="+mn-lt"/>
                <a:cs typeface="+mn-cs"/>
              </a:rPr>
              <a:t>Data aanleveren in de testfase;</a:t>
            </a:r>
          </a:p>
          <a:p>
            <a:pPr marL="265113" indent="-265113">
              <a:lnSpc>
                <a:spcPct val="150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400" dirty="0">
                <a:latin typeface="+mn-lt"/>
                <a:cs typeface="+mn-cs"/>
              </a:rPr>
              <a:t>Wensen uiten;</a:t>
            </a:r>
          </a:p>
          <a:p>
            <a:pPr marL="265113" indent="-265113">
              <a:lnSpc>
                <a:spcPct val="150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nl-NL" sz="1400" dirty="0">
                <a:latin typeface="+mn-lt"/>
                <a:cs typeface="+mn-cs"/>
              </a:rPr>
              <a:t>Demo’s bekijken en aangeven hoe het beter kan.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FC702-7B23-4D3E-A8DE-C3895E17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" y="1131135"/>
            <a:ext cx="1176630" cy="12619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89BD-5874-4187-8ACC-9F5F0C01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75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1" y="1284288"/>
            <a:ext cx="7398593" cy="444500"/>
          </a:xfrm>
        </p:spPr>
        <p:txBody>
          <a:bodyPr/>
          <a:lstStyle/>
          <a:p>
            <a:r>
              <a:rPr lang="nl-NL" b="1" dirty="0"/>
              <a:t>Meer informatie?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027" y="2336754"/>
            <a:ext cx="3414989" cy="376638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nl-N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400" kern="1200"/>
              <a:t>Website:</a:t>
            </a:r>
            <a:r>
              <a:rPr lang="nl-NL" sz="1400"/>
              <a:t> </a:t>
            </a:r>
            <a:r>
              <a:rPr lang="nl-NL" sz="1400" dirty="0">
                <a:hlinkClick r:id="rId3"/>
              </a:rPr>
              <a:t>www.rivm.nl/cvgg</a:t>
            </a:r>
            <a:endParaRPr lang="nl-NL" sz="1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nl-N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400"/>
              <a:t>Nieuwsbrief: </a:t>
            </a:r>
            <a:r>
              <a:rPr lang="nl-NL" sz="1400">
                <a:hlinkClick r:id="rId4"/>
              </a:rPr>
              <a:t>https</a:t>
            </a:r>
            <a:r>
              <a:rPr lang="nl-NL" sz="1400" dirty="0">
                <a:hlinkClick r:id="rId4"/>
              </a:rPr>
              <a:t>://www.rivm.nl/abonneren/nieuwsbrief-centrale-voorziening-geluidgegevens</a:t>
            </a:r>
            <a:endParaRPr lang="nl-NL" sz="1400" dirty="0"/>
          </a:p>
          <a:p>
            <a:pPr marL="0" indent="0">
              <a:lnSpc>
                <a:spcPct val="150000"/>
              </a:lnSpc>
              <a:buNone/>
            </a:pPr>
            <a:endParaRPr lang="nl-NL" sz="14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1400"/>
              <a:t>E-</a:t>
            </a:r>
            <a:r>
              <a:rPr lang="nl-NL" sz="1400" dirty="0"/>
              <a:t>m</a:t>
            </a:r>
            <a:r>
              <a:rPr lang="nl-NL" sz="1400"/>
              <a:t>ail</a:t>
            </a:r>
            <a:r>
              <a:rPr lang="nl-NL" sz="1400" dirty="0"/>
              <a:t>: </a:t>
            </a:r>
            <a:r>
              <a:rPr lang="nl-NL" sz="1400" dirty="0">
                <a:hlinkClick r:id="rId5"/>
              </a:rPr>
              <a:t>cvgg@rivm.nl</a:t>
            </a:r>
            <a:endParaRPr lang="nl-NL" sz="1400" dirty="0"/>
          </a:p>
          <a:p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CC10C9-E446-4351-8BCD-A9565319A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85802"/>
            <a:ext cx="4294585" cy="3036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5DCCD-1273-4B4F-9A8E-4DEB5F240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9" y="1097797"/>
            <a:ext cx="1176630" cy="12619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48282-E198-4625-9C22-C83D1863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388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D9F7-3805-4094-B81A-AA90A0EE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  <a:endParaRPr lang="nl-N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8AE1-F488-48A0-91EE-6399EFEB4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2276872"/>
            <a:ext cx="4374257" cy="3849290"/>
          </a:xfrm>
        </p:spPr>
        <p:txBody>
          <a:bodyPr/>
          <a:lstStyle/>
          <a:p>
            <a:r>
              <a:rPr lang="nl-NL" sz="1600" dirty="0"/>
              <a:t>Context</a:t>
            </a:r>
          </a:p>
          <a:p>
            <a:endParaRPr lang="nl-NL" sz="1600" dirty="0"/>
          </a:p>
          <a:p>
            <a:r>
              <a:rPr lang="nl-NL" sz="1600" dirty="0"/>
              <a:t>Centrale Voorziening Geluidgegevens</a:t>
            </a:r>
          </a:p>
          <a:p>
            <a:endParaRPr lang="nl-NL" sz="1600" dirty="0"/>
          </a:p>
          <a:p>
            <a:r>
              <a:rPr lang="nl-NL" sz="1600" dirty="0"/>
              <a:t>Projectonderdelen </a:t>
            </a:r>
          </a:p>
          <a:p>
            <a:endParaRPr lang="nl-NL" sz="1600" dirty="0"/>
          </a:p>
          <a:p>
            <a:r>
              <a:rPr lang="nl-NL" sz="1600" dirty="0"/>
              <a:t>Meedenken en meedoen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E6626-F349-45A2-9E83-8957DB61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A7CEA0-18C2-45AE-9177-D8C4316E3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2" y="2244864"/>
            <a:ext cx="3533728" cy="233626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5F0B-5535-4656-B5BC-31D24A4C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9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300" b="1" dirty="0"/>
              <a:t>Doel: Geen discussie meer over geluid</a:t>
            </a:r>
            <a:r>
              <a:rPr lang="nl-NL" sz="2300" b="1" i="1" dirty="0"/>
              <a:t>berekening</a:t>
            </a:r>
            <a:endParaRPr lang="en-US" sz="23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Centrale Voorziening Geluidgegevens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5775" y="1844675"/>
            <a:ext cx="8172450" cy="9362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Initiatiefnemer</a:t>
            </a:r>
            <a:r>
              <a:rPr lang="en-US" dirty="0"/>
              <a:t>, </a:t>
            </a:r>
            <a:r>
              <a:rPr lang="en-US" b="1" dirty="0" err="1"/>
              <a:t>bevoegd</a:t>
            </a:r>
            <a:r>
              <a:rPr lang="en-US" b="1" dirty="0"/>
              <a:t> </a:t>
            </a:r>
            <a:r>
              <a:rPr lang="en-US" b="1" dirty="0" err="1"/>
              <a:t>gezag</a:t>
            </a:r>
            <a:r>
              <a:rPr lang="en-US" b="1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 err="1"/>
              <a:t>belanghebbende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discussie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over de </a:t>
            </a:r>
            <a:r>
              <a:rPr lang="en-US" b="1" dirty="0" err="1"/>
              <a:t>uitkomst</a:t>
            </a:r>
            <a:r>
              <a:rPr lang="en-US" b="1" dirty="0"/>
              <a:t> van </a:t>
            </a:r>
            <a:r>
              <a:rPr lang="en-US" b="1" dirty="0" err="1"/>
              <a:t>geluidberekeningen</a:t>
            </a:r>
            <a:r>
              <a:rPr lang="en-US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3297480"/>
            <a:ext cx="272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Eenduidige</a:t>
            </a:r>
            <a:r>
              <a:rPr lang="en-US" dirty="0"/>
              <a:t> </a:t>
            </a:r>
          </a:p>
          <a:p>
            <a:r>
              <a:rPr lang="en-US" dirty="0" err="1"/>
              <a:t>geluid</a:t>
            </a:r>
            <a:r>
              <a:rPr lang="en-US" dirty="0"/>
              <a:t>(</a:t>
            </a:r>
            <a:r>
              <a:rPr lang="en-US" dirty="0" err="1"/>
              <a:t>bron</a:t>
            </a:r>
            <a:r>
              <a:rPr lang="en-US" dirty="0"/>
              <a:t>)</a:t>
            </a:r>
            <a:r>
              <a:rPr lang="en-US" dirty="0" err="1"/>
              <a:t>gegevens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" y="3062381"/>
            <a:ext cx="8128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4332252"/>
            <a:ext cx="336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Eenduidig</a:t>
            </a:r>
            <a:r>
              <a:rPr lang="en-US" dirty="0"/>
              <a:t> </a:t>
            </a:r>
            <a:r>
              <a:rPr lang="en-US" dirty="0" err="1"/>
              <a:t>omgevingsmodel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" y="4044329"/>
            <a:ext cx="812800" cy="81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340364"/>
            <a:ext cx="276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Eenduidig</a:t>
            </a:r>
            <a:r>
              <a:rPr lang="en-US" dirty="0"/>
              <a:t> </a:t>
            </a:r>
            <a:r>
              <a:rPr lang="en-US" dirty="0" err="1"/>
              <a:t>rekenmodel</a:t>
            </a:r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" y="5136480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69F26-10D2-4557-8BF6-05D896F6EFFC}"/>
              </a:ext>
            </a:extLst>
          </p:cNvPr>
          <p:cNvSpPr txBox="1"/>
          <p:nvPr/>
        </p:nvSpPr>
        <p:spPr>
          <a:xfrm>
            <a:off x="5854515" y="3285549"/>
            <a:ext cx="3414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E17000"/>
                </a:solidFill>
              </a:rPr>
              <a:t>Aanvullingsspoor</a:t>
            </a:r>
            <a:r>
              <a:rPr lang="en-US" dirty="0">
                <a:solidFill>
                  <a:srgbClr val="E17000"/>
                </a:solidFill>
              </a:rPr>
              <a:t> </a:t>
            </a:r>
            <a:r>
              <a:rPr lang="en-US" dirty="0" err="1">
                <a:solidFill>
                  <a:srgbClr val="E17000"/>
                </a:solidFill>
              </a:rPr>
              <a:t>Geluid</a:t>
            </a:r>
            <a:r>
              <a:rPr lang="en-US" dirty="0">
                <a:solidFill>
                  <a:srgbClr val="E17000"/>
                </a:solidFill>
              </a:rPr>
              <a:t> </a:t>
            </a:r>
            <a:r>
              <a:rPr lang="en-US" dirty="0" err="1">
                <a:solidFill>
                  <a:srgbClr val="E17000"/>
                </a:solidFill>
              </a:rPr>
              <a:t>en</a:t>
            </a:r>
            <a:r>
              <a:rPr lang="en-US" dirty="0">
                <a:solidFill>
                  <a:srgbClr val="E17000"/>
                </a:solidFill>
              </a:rPr>
              <a:t> </a:t>
            </a:r>
          </a:p>
          <a:p>
            <a:r>
              <a:rPr lang="en-US" dirty="0">
                <a:solidFill>
                  <a:srgbClr val="E17000"/>
                </a:solidFill>
              </a:rPr>
              <a:t>Centrale Voorziening </a:t>
            </a:r>
          </a:p>
          <a:p>
            <a:r>
              <a:rPr lang="en-US" dirty="0" err="1">
                <a:solidFill>
                  <a:srgbClr val="E17000"/>
                </a:solidFill>
              </a:rPr>
              <a:t>Geluidgegevens</a:t>
            </a:r>
            <a:endParaRPr lang="nl-NL" dirty="0">
              <a:solidFill>
                <a:srgbClr val="E17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751B22A-B7FB-4820-920D-57FECE464349}"/>
              </a:ext>
            </a:extLst>
          </p:cNvPr>
          <p:cNvSpPr/>
          <p:nvPr/>
        </p:nvSpPr>
        <p:spPr>
          <a:xfrm>
            <a:off x="5076056" y="3616870"/>
            <a:ext cx="504056" cy="76602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88300-9FD4-4F8A-A3C2-ADA50C9426B2}"/>
              </a:ext>
            </a:extLst>
          </p:cNvPr>
          <p:cNvSpPr txBox="1"/>
          <p:nvPr/>
        </p:nvSpPr>
        <p:spPr>
          <a:xfrm>
            <a:off x="5854515" y="4327370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17000"/>
                </a:solidFill>
              </a:rPr>
              <a:t>3D </a:t>
            </a:r>
            <a:r>
              <a:rPr lang="en-US" dirty="0" err="1">
                <a:solidFill>
                  <a:srgbClr val="E17000"/>
                </a:solidFill>
              </a:rPr>
              <a:t>Basisbestand</a:t>
            </a:r>
            <a:r>
              <a:rPr lang="en-US" dirty="0">
                <a:solidFill>
                  <a:srgbClr val="E17000"/>
                </a:solidFill>
              </a:rPr>
              <a:t> </a:t>
            </a:r>
            <a:r>
              <a:rPr lang="en-US" dirty="0" err="1">
                <a:solidFill>
                  <a:srgbClr val="E17000"/>
                </a:solidFill>
              </a:rPr>
              <a:t>Geluid</a:t>
            </a:r>
            <a:endParaRPr lang="nl-NL" dirty="0">
              <a:solidFill>
                <a:srgbClr val="E17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35E70D3-4979-4A48-9BC9-B4D50F7A87E9}"/>
              </a:ext>
            </a:extLst>
          </p:cNvPr>
          <p:cNvSpPr/>
          <p:nvPr/>
        </p:nvSpPr>
        <p:spPr>
          <a:xfrm>
            <a:off x="5076056" y="4466105"/>
            <a:ext cx="504056" cy="76602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5799BA-92FF-4D1F-8573-66134F2E98F1}"/>
              </a:ext>
            </a:extLst>
          </p:cNvPr>
          <p:cNvSpPr txBox="1"/>
          <p:nvPr/>
        </p:nvSpPr>
        <p:spPr>
          <a:xfrm>
            <a:off x="5854515" y="5311621"/>
            <a:ext cx="257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E17000"/>
                </a:solidFill>
              </a:rPr>
              <a:t>Uniforme</a:t>
            </a:r>
            <a:r>
              <a:rPr lang="en-US" i="1" dirty="0">
                <a:solidFill>
                  <a:srgbClr val="E17000"/>
                </a:solidFill>
              </a:rPr>
              <a:t> </a:t>
            </a:r>
            <a:r>
              <a:rPr lang="en-US" i="1" dirty="0" err="1">
                <a:solidFill>
                  <a:srgbClr val="E17000"/>
                </a:solidFill>
              </a:rPr>
              <a:t>rekenkern</a:t>
            </a:r>
            <a:r>
              <a:rPr lang="en-US" i="1" dirty="0">
                <a:solidFill>
                  <a:srgbClr val="E17000"/>
                </a:solidFill>
              </a:rPr>
              <a:t> </a:t>
            </a:r>
            <a:endParaRPr lang="nl-NL" i="1" dirty="0">
              <a:solidFill>
                <a:srgbClr val="E17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5FC6DBA-2D69-488F-B853-A92502F23069}"/>
              </a:ext>
            </a:extLst>
          </p:cNvPr>
          <p:cNvSpPr/>
          <p:nvPr/>
        </p:nvSpPr>
        <p:spPr>
          <a:xfrm>
            <a:off x="5076056" y="5467801"/>
            <a:ext cx="504056" cy="76602"/>
          </a:xfrm>
          <a:prstGeom prst="rightArrow">
            <a:avLst/>
          </a:prstGeom>
          <a:solidFill>
            <a:srgbClr val="E17000"/>
          </a:solidFill>
          <a:ln>
            <a:solidFill>
              <a:srgbClr val="E17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BC949BF-465D-4A2C-8389-1CF00884A4F3}"/>
              </a:ext>
            </a:extLst>
          </p:cNvPr>
          <p:cNvSpPr txBox="1">
            <a:spLocks/>
          </p:cNvSpPr>
          <p:nvPr/>
        </p:nvSpPr>
        <p:spPr bwMode="auto">
          <a:xfrm>
            <a:off x="494571" y="2615456"/>
            <a:ext cx="8172450" cy="4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71563" indent="-265113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477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8049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621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193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7658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kern="0"/>
              <a:t>Dit vraagt:</a:t>
            </a:r>
            <a:br>
              <a:rPr lang="en-US" kern="0"/>
            </a:b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4263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6" grpId="0" animBg="1"/>
      <p:bldP spid="23" grpId="0"/>
      <p:bldP spid="24" grpId="0" animBg="1"/>
      <p:bldP spid="25" grpId="0"/>
      <p:bldP spid="2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81C7-46CB-438E-82AB-FF143896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err="1"/>
              <a:t>Aanvullingsspoor</a:t>
            </a:r>
            <a:r>
              <a:rPr lang="en-US" sz="2500" b="1" dirty="0"/>
              <a:t> </a:t>
            </a:r>
            <a:r>
              <a:rPr lang="en-US" sz="2500" b="1" dirty="0" err="1"/>
              <a:t>geluid</a:t>
            </a:r>
            <a:r>
              <a:rPr lang="en-US" sz="2500" b="1" dirty="0"/>
              <a:t> op de </a:t>
            </a:r>
            <a:r>
              <a:rPr lang="en-US" sz="2500" b="1" dirty="0" err="1"/>
              <a:t>Omgevingswet</a:t>
            </a:r>
            <a:endParaRPr lang="nl-NL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A22DF-ADE8-45F7-950E-BA670B24E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98884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Waarom?</a:t>
            </a:r>
          </a:p>
          <a:p>
            <a:pPr lvl="0"/>
            <a:r>
              <a:rPr lang="fr-FR" sz="1800" dirty="0" err="1"/>
              <a:t>Verbeteren</a:t>
            </a:r>
            <a:r>
              <a:rPr lang="fr-FR" sz="1800" dirty="0"/>
              <a:t> </a:t>
            </a:r>
            <a:r>
              <a:rPr lang="fr-FR" sz="1800" dirty="0" err="1"/>
              <a:t>beschermingsniveau</a:t>
            </a:r>
            <a:endParaRPr lang="nl-NL" sz="1800" dirty="0"/>
          </a:p>
          <a:p>
            <a:pPr lvl="1"/>
            <a:r>
              <a:rPr lang="nl-NL" sz="1600" dirty="0"/>
              <a:t>Monitoren geluid en maatregelen bij sterke toename</a:t>
            </a:r>
          </a:p>
          <a:p>
            <a:pPr lvl="1"/>
            <a:r>
              <a:rPr lang="nl-NL" sz="1600" dirty="0"/>
              <a:t>Verbeterde cumulatieregels</a:t>
            </a:r>
          </a:p>
          <a:p>
            <a:pPr lvl="0"/>
            <a:endParaRPr lang="nl-NL" sz="1800" dirty="0"/>
          </a:p>
          <a:p>
            <a:pPr lvl="0"/>
            <a:r>
              <a:rPr lang="nl-NL" sz="1800" dirty="0"/>
              <a:t>Vereenvoudigen normenkader </a:t>
            </a:r>
          </a:p>
          <a:p>
            <a:pPr lvl="0"/>
            <a:endParaRPr lang="nl-NL" sz="1800" dirty="0"/>
          </a:p>
          <a:p>
            <a:pPr lvl="0"/>
            <a:r>
              <a:rPr lang="nl-NL" sz="1800" dirty="0"/>
              <a:t>Inpassen geluidregels in het stelsel van de Omgevingswet</a:t>
            </a:r>
          </a:p>
          <a:p>
            <a:pPr marL="0" indent="0">
              <a:buNone/>
            </a:pPr>
            <a:endParaRPr lang="nl-NL" sz="1800" dirty="0"/>
          </a:p>
          <a:p>
            <a:pPr lvl="1"/>
            <a:endParaRPr lang="nl-NL" sz="1600" dirty="0"/>
          </a:p>
          <a:p>
            <a:endParaRPr lang="nl-NL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11A48-2F04-4CFF-B9F8-3AB2E0F6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10025" cy="4281488"/>
          </a:xfrm>
        </p:spPr>
        <p:txBody>
          <a:bodyPr/>
          <a:lstStyle/>
          <a:p>
            <a:pPr marL="0" indent="0">
              <a:buNone/>
            </a:pPr>
            <a:r>
              <a:rPr lang="nl-NL" sz="1800" b="1" dirty="0"/>
              <a:t>Wat?</a:t>
            </a:r>
          </a:p>
          <a:p>
            <a:r>
              <a:rPr lang="nl-NL" sz="1800" dirty="0"/>
              <a:t>Geluidproductieplafonds voor provinciale wegen en industrieterreinen (naast rijkswegen en hoofdspoor)</a:t>
            </a:r>
          </a:p>
          <a:p>
            <a:endParaRPr lang="nl-NL" sz="1800" dirty="0"/>
          </a:p>
          <a:p>
            <a:r>
              <a:rPr lang="nl-NL" sz="1800" dirty="0"/>
              <a:t>Basisgeluidemissies voor gemeentelijke wegen en lokaal spoor</a:t>
            </a:r>
          </a:p>
          <a:p>
            <a:endParaRPr lang="nl-NL" sz="1800" dirty="0"/>
          </a:p>
          <a:p>
            <a:r>
              <a:rPr lang="nl-NL" sz="1800" dirty="0"/>
              <a:t>Cumulatie van geluidbronnen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57BC-BC3D-4313-BF7A-D598D8E7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5FE92-A0B1-4F90-85E7-B4125029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82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9FE2-44D0-4A8A-BA2A-C3BAA3B79B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/>
              <a:t>Geluidproductieplafond</a:t>
            </a:r>
            <a:endParaRPr lang="nl-NL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7BF0-65B4-485F-9212-6CF81BCC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A8F3-8FB9-46D9-8F11-47ECACD0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984-EEED-42CC-9FA2-6EBB6845CC9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4DDCF-27EE-482C-8E9B-15070551D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3" y="1844824"/>
            <a:ext cx="8265893" cy="43615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C64094-9FF7-4D07-8299-E0602ED1786B}"/>
              </a:ext>
            </a:extLst>
          </p:cNvPr>
          <p:cNvSpPr txBox="1"/>
          <p:nvPr/>
        </p:nvSpPr>
        <p:spPr>
          <a:xfrm>
            <a:off x="8476238" y="6453336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>
                <a:hlinkClick r:id="rId3"/>
              </a:rPr>
              <a:t>filmpje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26488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1723-D0A5-4CE5-AB46-C2748F53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het RIVM </a:t>
            </a:r>
            <a:r>
              <a:rPr lang="en-US" dirty="0" err="1"/>
              <a:t>omtrent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4724-ADE5-4C9B-85FB-7F494C60A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1" y="1942306"/>
            <a:ext cx="7326584" cy="4281488"/>
          </a:xfrm>
        </p:spPr>
        <p:txBody>
          <a:bodyPr/>
          <a:lstStyle/>
          <a:p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, hinder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beleving</a:t>
            </a:r>
            <a:r>
              <a:rPr lang="en-US" dirty="0"/>
              <a:t> van </a:t>
            </a:r>
            <a:r>
              <a:rPr lang="en-US" dirty="0" err="1"/>
              <a:t>geluid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Beheerder</a:t>
            </a:r>
            <a:r>
              <a:rPr lang="en-US" dirty="0"/>
              <a:t> </a:t>
            </a:r>
            <a:r>
              <a:rPr lang="en-US" dirty="0" err="1"/>
              <a:t>Reken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Meetvoorschrift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Meten</a:t>
            </a:r>
            <a:r>
              <a:rPr lang="en-US" dirty="0"/>
              <a:t> </a:t>
            </a:r>
            <a:r>
              <a:rPr lang="en-US" dirty="0" err="1"/>
              <a:t>geluid</a:t>
            </a:r>
            <a:r>
              <a:rPr lang="en-US" dirty="0"/>
              <a:t>: </a:t>
            </a:r>
            <a:r>
              <a:rPr lang="en-US" sz="1400" dirty="0" err="1"/>
              <a:t>Valideren</a:t>
            </a:r>
            <a:r>
              <a:rPr lang="en-US" sz="1400" dirty="0"/>
              <a:t> RMG; </a:t>
            </a:r>
            <a:r>
              <a:rPr lang="en-US" sz="1400" dirty="0" err="1"/>
              <a:t>Valideren</a:t>
            </a:r>
            <a:r>
              <a:rPr lang="en-US" sz="1400" dirty="0"/>
              <a:t> </a:t>
            </a:r>
            <a:r>
              <a:rPr lang="en-US" sz="1400" dirty="0" err="1"/>
              <a:t>jaarlijkse</a:t>
            </a:r>
            <a:r>
              <a:rPr lang="en-US" sz="1400" dirty="0"/>
              <a:t> monitoring GPP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 err="1"/>
              <a:t>Doorontwikkelen</a:t>
            </a:r>
            <a:r>
              <a:rPr lang="en-US" dirty="0"/>
              <a:t> RMG </a:t>
            </a:r>
            <a:r>
              <a:rPr lang="en-US" dirty="0" err="1"/>
              <a:t>o.a</a:t>
            </a:r>
            <a:r>
              <a:rPr lang="en-US" sz="1400" dirty="0"/>
              <a:t>: </a:t>
            </a:r>
            <a:r>
              <a:rPr lang="en-US" sz="1400" dirty="0" err="1"/>
              <a:t>nieuw</a:t>
            </a:r>
            <a:r>
              <a:rPr lang="en-US" sz="1400" dirty="0"/>
              <a:t> RMG </a:t>
            </a:r>
            <a:r>
              <a:rPr lang="en-US" sz="1400" dirty="0" err="1"/>
              <a:t>Omgevingsgwet</a:t>
            </a:r>
            <a:r>
              <a:rPr lang="en-US" sz="1400" dirty="0"/>
              <a:t>; Uniform </a:t>
            </a:r>
            <a:r>
              <a:rPr lang="en-US" sz="1400" dirty="0" err="1"/>
              <a:t>rekenkern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3D </a:t>
            </a:r>
            <a:r>
              <a:rPr lang="en-US" dirty="0" err="1"/>
              <a:t>Basisbestand</a:t>
            </a:r>
            <a:r>
              <a:rPr lang="en-US" dirty="0"/>
              <a:t> </a:t>
            </a:r>
            <a:r>
              <a:rPr lang="en-US" dirty="0" err="1"/>
              <a:t>Geluid</a:t>
            </a:r>
            <a:r>
              <a:rPr lang="en-US" dirty="0"/>
              <a:t> 1.0</a:t>
            </a:r>
          </a:p>
          <a:p>
            <a:endParaRPr lang="en-US" dirty="0"/>
          </a:p>
          <a:p>
            <a:r>
              <a:rPr lang="en-US" dirty="0"/>
              <a:t>Project Centrale Voorziening Geluidgegevens</a:t>
            </a:r>
          </a:p>
          <a:p>
            <a:endParaRPr lang="en-US" dirty="0"/>
          </a:p>
          <a:p>
            <a:r>
              <a:rPr lang="en-US" dirty="0" err="1"/>
              <a:t>Beleidsadvies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91C9-C9FB-4B34-ACD6-9A9C71A9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ACECF-808E-4914-B9CC-491C4454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gmail-m_-8241035632950158678gmail-m_-5710702690670692681_x0000_i1026" descr="geluid-meting.png">
            <a:extLst>
              <a:ext uri="{FF2B5EF4-FFF2-40B4-BE49-F238E27FC236}">
                <a16:creationId xmlns:a16="http://schemas.microsoft.com/office/drawing/2014/main" id="{9B737458-38AA-47EE-939E-B317E563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6" y="3246757"/>
            <a:ext cx="398267" cy="3982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0D6DE-CF72-45FC-89BB-BBA6662C7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0" y="2564904"/>
            <a:ext cx="468518" cy="468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4AC322-DB2E-4771-8F87-ABB571D46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2" y="1844824"/>
            <a:ext cx="516135" cy="516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1D525-C988-41FD-B2A7-DE38C2761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5" y="3754934"/>
            <a:ext cx="534688" cy="534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7A84E2-DAC6-431F-91A3-4E35314E6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7" y="4581128"/>
            <a:ext cx="482685" cy="4826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FBAC7A-1741-4D2C-94FE-29DBD8B8FF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7" y="5223281"/>
            <a:ext cx="482685" cy="4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9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344810"/>
            <a:ext cx="7974657" cy="716038"/>
          </a:xfrm>
        </p:spPr>
        <p:txBody>
          <a:bodyPr/>
          <a:lstStyle/>
          <a:p>
            <a:r>
              <a:rPr lang="nl-NL" sz="2500" b="1" dirty="0"/>
              <a:t>Centrale </a:t>
            </a:r>
            <a:r>
              <a:rPr lang="nl-NL" sz="2500" b="1"/>
              <a:t>Voorziening Geluidgegevens (CVGG)</a:t>
            </a:r>
            <a:br>
              <a:rPr lang="nl-NL" sz="2500" b="1" dirty="0"/>
            </a:br>
            <a:endParaRPr lang="nl-NL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7" y="4797152"/>
            <a:ext cx="2880319" cy="652831"/>
          </a:xfrm>
        </p:spPr>
        <p:txBody>
          <a:bodyPr/>
          <a:lstStyle/>
          <a:p>
            <a:pPr marL="0" indent="0" algn="ctr">
              <a:buNone/>
            </a:pPr>
            <a:r>
              <a:rPr lang="nl-NL" sz="1400" b="1" dirty="0">
                <a:solidFill>
                  <a:schemeClr val="tx2"/>
                </a:solidFill>
                <a:ea typeface="+mj-ea"/>
                <a:cs typeface="+mj-cs"/>
              </a:rPr>
              <a:t>Huidige situatie – 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2"/>
                </a:solidFill>
                <a:ea typeface="+mj-ea"/>
                <a:cs typeface="+mj-cs"/>
              </a:rPr>
              <a:t>versnipperd</a:t>
            </a:r>
          </a:p>
          <a:p>
            <a:pPr marL="0" indent="0" algn="ctr">
              <a:buNone/>
            </a:pPr>
            <a:endParaRPr lang="nl-NL" sz="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nl-NL" sz="1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B010C-50AF-4A8F-BC8F-4D6B68A0A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4379" y="4806563"/>
            <a:ext cx="2741449" cy="401126"/>
          </a:xfrm>
        </p:spPr>
        <p:txBody>
          <a:bodyPr/>
          <a:lstStyle/>
          <a:p>
            <a:pPr marL="0" indent="0" algn="ctr">
              <a:buNone/>
            </a:pPr>
            <a:r>
              <a:rPr lang="nl-NL" sz="1400" b="1" dirty="0">
                <a:solidFill>
                  <a:schemeClr val="tx2"/>
                </a:solidFill>
                <a:ea typeface="+mj-ea"/>
                <a:cs typeface="+mj-cs"/>
              </a:rPr>
              <a:t>Toekomstige situatie – 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tx2"/>
                </a:solidFill>
                <a:ea typeface="+mj-ea"/>
                <a:cs typeface="+mj-cs"/>
              </a:rPr>
              <a:t>o</a:t>
            </a:r>
            <a:r>
              <a:rPr lang="nl-NL" sz="1400">
                <a:solidFill>
                  <a:schemeClr val="tx2"/>
                </a:solidFill>
                <a:ea typeface="+mj-ea"/>
                <a:cs typeface="+mj-cs"/>
              </a:rPr>
              <a:t>p </a:t>
            </a:r>
            <a:r>
              <a:rPr lang="nl-NL" sz="1400" dirty="0">
                <a:solidFill>
                  <a:schemeClr val="tx2"/>
                </a:solidFill>
                <a:ea typeface="+mj-ea"/>
                <a:cs typeface="+mj-cs"/>
              </a:rPr>
              <a:t>één plaats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21878" y="5941935"/>
            <a:ext cx="360363" cy="142875"/>
          </a:xfrm>
        </p:spPr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187624" y="5517232"/>
            <a:ext cx="6617112" cy="71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       </a:t>
            </a:r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45A6A8AD-FD38-4F61-8401-AF592F69C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639" y="5548262"/>
            <a:ext cx="629841" cy="628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36F0B8-1820-41BC-8883-49E0E69E9822}"/>
              </a:ext>
            </a:extLst>
          </p:cNvPr>
          <p:cNvSpPr txBox="1"/>
          <p:nvPr/>
        </p:nvSpPr>
        <p:spPr>
          <a:xfrm>
            <a:off x="1987337" y="5549751"/>
            <a:ext cx="58173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solidFill>
                  <a:schemeClr val="bg1"/>
                </a:solidFill>
              </a:rPr>
              <a:t>Nederlandse geluidgegevens, voor iedereen op één </a:t>
            </a:r>
            <a:br>
              <a:rPr lang="nl-NL" sz="1700" dirty="0">
                <a:solidFill>
                  <a:schemeClr val="bg1"/>
                </a:solidFill>
              </a:rPr>
            </a:br>
            <a:r>
              <a:rPr lang="nl-NL" sz="1700" dirty="0">
                <a:solidFill>
                  <a:schemeClr val="bg1"/>
                </a:solidFill>
              </a:rPr>
              <a:t>plaats, uniform en laagdrempelig beschikbaar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0A67F9-1096-4122-B826-13F3CAD02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545354" cy="25582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9C6D3D-B8FA-43D0-A576-177663123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1" y="2052322"/>
            <a:ext cx="2513805" cy="2494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1A0D2-5B99-407C-A2A8-9FD38A714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155" y="3085997"/>
            <a:ext cx="1565294" cy="45724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8995FF-3DD0-42AB-BA65-899DB00B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980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biedt </a:t>
            </a:r>
            <a:r>
              <a:rPr lang="nl-NL" b="1"/>
              <a:t>de CVGG</a:t>
            </a:r>
            <a:r>
              <a:rPr lang="nl-NL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44675"/>
            <a:ext cx="4662289" cy="4281488"/>
          </a:xfrm>
        </p:spPr>
        <p:txBody>
          <a:bodyPr/>
          <a:lstStyle/>
          <a:p>
            <a:r>
              <a:rPr lang="nl-NL"/>
              <a:t>Maakt geluidgegevens toegankelijk;</a:t>
            </a:r>
            <a:endParaRPr lang="nl-NL" dirty="0"/>
          </a:p>
          <a:p>
            <a:endParaRPr lang="nl-NL"/>
          </a:p>
          <a:p>
            <a:r>
              <a:rPr lang="nl-NL"/>
              <a:t>Maakt uitwisseling eenduidig;</a:t>
            </a:r>
          </a:p>
          <a:p>
            <a:endParaRPr lang="nl-NL"/>
          </a:p>
          <a:p>
            <a:r>
              <a:rPr lang="nl-NL"/>
              <a:t>Ondersteunt akoestisch </a:t>
            </a:r>
            <a:r>
              <a:rPr lang="nl-NL" dirty="0"/>
              <a:t>onderzoek.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Zodat:</a:t>
            </a:r>
            <a:endParaRPr lang="nl-NL" dirty="0"/>
          </a:p>
          <a:p>
            <a:r>
              <a:rPr lang="nl-NL"/>
              <a:t>besluitvorming </a:t>
            </a:r>
            <a:r>
              <a:rPr lang="nl-NL" dirty="0"/>
              <a:t>over projecten in fysieke leefomgeving sneller, beter en goedkoper kan.</a:t>
            </a:r>
          </a:p>
          <a:p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3349-82F9-4355-B22B-1CDACB18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726E7-4B87-4E4B-A339-0D974A838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44824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Wie </a:t>
            </a:r>
            <a:r>
              <a:rPr lang="en-US" sz="2800" b="1" dirty="0" err="1"/>
              <a:t>zijn</a:t>
            </a:r>
            <a:r>
              <a:rPr lang="en-US" sz="2800" b="1" dirty="0"/>
              <a:t> de a</a:t>
            </a:r>
            <a:r>
              <a:rPr lang="nl-NL" sz="2800" b="1" dirty="0" err="1"/>
              <a:t>fnemers</a:t>
            </a:r>
            <a:r>
              <a:rPr lang="nl-NL" sz="2800" b="1" dirty="0"/>
              <a:t>?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Planvormers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Opstellen omgevingsvisies en plannen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Initiatiefnemers</a:t>
            </a:r>
            <a:r>
              <a:rPr lang="nl-NL" dirty="0"/>
              <a:t> 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Berekenen geluidbelasting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Vergunningverleners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Check op plan (regels en normen)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b="1" dirty="0"/>
              <a:t>Belanghebbenden</a:t>
            </a:r>
          </a:p>
          <a:p>
            <a:pPr>
              <a:lnSpc>
                <a:spcPct val="150000"/>
              </a:lnSpc>
            </a:pPr>
            <a:r>
              <a:rPr lang="nl-NL" sz="1600" dirty="0"/>
              <a:t>Inzicht in geluid en geluidontwikkeling</a:t>
            </a:r>
          </a:p>
          <a:p>
            <a:pPr marL="0" indent="0">
              <a:buNone/>
            </a:pPr>
            <a:endParaRPr lang="nl-NL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600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2C27-0E29-4FC7-A9D2-D4702B7C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Centrale Voorziening Geluidgegevens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Graphic 5" descr="Exclamation mark">
            <a:extLst>
              <a:ext uri="{FF2B5EF4-FFF2-40B4-BE49-F238E27FC236}">
                <a16:creationId xmlns:a16="http://schemas.microsoft.com/office/drawing/2014/main" id="{2BF176C5-5DCB-4B8F-9C25-9825B997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13" y="5446230"/>
            <a:ext cx="706387" cy="706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E91C0-9B09-4517-9BCB-20A48006F5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83" y="1989977"/>
            <a:ext cx="3782409" cy="25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49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heme/theme1.xml><?xml version="1.0" encoding="utf-8"?>
<a:theme xmlns:a="http://schemas.openxmlformats.org/drawingml/2006/main" name="Presentatie 02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722</Words>
  <Application>Microsoft Office PowerPoint</Application>
  <PresentationFormat>On-screen Show (4:3)</PresentationFormat>
  <Paragraphs>241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Verdana</vt:lpstr>
      <vt:lpstr>Wingdings</vt:lpstr>
      <vt:lpstr>Presentatie 02</vt:lpstr>
      <vt:lpstr>Nederlandse geluidgegevens, voor iedereen op één plaats, uniform en laagdrempelig beschikbaar</vt:lpstr>
      <vt:lpstr>Agenda</vt:lpstr>
      <vt:lpstr>Doel: Geen discussie meer over geluidberekening</vt:lpstr>
      <vt:lpstr>Aanvullingsspoor geluid op de Omgevingswet</vt:lpstr>
      <vt:lpstr>Geluidproductieplafond</vt:lpstr>
      <vt:lpstr>Wat doet het RIVM omtrent Geluid</vt:lpstr>
      <vt:lpstr>Centrale Voorziening Geluidgegevens (CVGG) </vt:lpstr>
      <vt:lpstr>Wat biedt de CVGG?</vt:lpstr>
      <vt:lpstr>Wie zijn de afnemers?</vt:lpstr>
      <vt:lpstr>Het project CVGG</vt:lpstr>
      <vt:lpstr>Informatiemodel Geluid</vt:lpstr>
      <vt:lpstr>Inhoud van informatiemodel</vt:lpstr>
      <vt:lpstr>Dataplatform met kaartfunctie</vt:lpstr>
      <vt:lpstr>Een schets van het dataplatform</vt:lpstr>
      <vt:lpstr>PowerPoint Presentation</vt:lpstr>
      <vt:lpstr>Ondersteunen bronhouders</vt:lpstr>
      <vt:lpstr>Stappenplan CVGG</vt:lpstr>
      <vt:lpstr>Bijdragen aan de ontwikkeling?</vt:lpstr>
      <vt:lpstr>Meer informatie?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Centrale Voorziening Geluidgegevens (CVGG)</dc:title>
  <dc:creator>Danny Hendriks</dc:creator>
  <cp:lastModifiedBy>Anna van der Steur</cp:lastModifiedBy>
  <cp:revision>286</cp:revision>
  <dcterms:created xsi:type="dcterms:W3CDTF">2019-05-03T11:07:22Z</dcterms:created>
  <dcterms:modified xsi:type="dcterms:W3CDTF">2019-12-02T15:52:53Z</dcterms:modified>
</cp:coreProperties>
</file>