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470" r:id="rId2"/>
    <p:sldId id="471" r:id="rId3"/>
    <p:sldId id="363" r:id="rId4"/>
    <p:sldId id="420" r:id="rId5"/>
    <p:sldId id="421" r:id="rId6"/>
    <p:sldId id="422" r:id="rId7"/>
    <p:sldId id="423" r:id="rId8"/>
    <p:sldId id="424" r:id="rId9"/>
    <p:sldId id="473" r:id="rId10"/>
    <p:sldId id="425" r:id="rId11"/>
    <p:sldId id="426" r:id="rId12"/>
    <p:sldId id="427" r:id="rId13"/>
    <p:sldId id="428" r:id="rId14"/>
    <p:sldId id="474" r:id="rId15"/>
    <p:sldId id="429" r:id="rId16"/>
    <p:sldId id="475" r:id="rId17"/>
    <p:sldId id="430" r:id="rId18"/>
    <p:sldId id="431" r:id="rId19"/>
    <p:sldId id="432" r:id="rId20"/>
    <p:sldId id="476" r:id="rId21"/>
    <p:sldId id="477" r:id="rId22"/>
    <p:sldId id="478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456" r:id="rId46"/>
    <p:sldId id="492" r:id="rId47"/>
    <p:sldId id="458" r:id="rId48"/>
    <p:sldId id="460" r:id="rId49"/>
    <p:sldId id="461" r:id="rId50"/>
    <p:sldId id="462" r:id="rId51"/>
    <p:sldId id="459" r:id="rId52"/>
    <p:sldId id="463" r:id="rId53"/>
    <p:sldId id="464" r:id="rId54"/>
    <p:sldId id="465" r:id="rId55"/>
    <p:sldId id="466" r:id="rId56"/>
    <p:sldId id="467" r:id="rId57"/>
    <p:sldId id="468" r:id="rId58"/>
    <p:sldId id="493" r:id="rId59"/>
    <p:sldId id="469" r:id="rId60"/>
  </p:sldIdLst>
  <p:sldSz cx="9144000" cy="6858000" type="screen4x3"/>
  <p:notesSz cx="6858000" cy="9144000"/>
  <p:custDataLst>
    <p:tags r:id="rId63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45F"/>
    <a:srgbClr val="290D3B"/>
    <a:srgbClr val="280C3A"/>
    <a:srgbClr val="CA005D"/>
    <a:srgbClr val="CA001E"/>
    <a:srgbClr val="275937"/>
    <a:srgbClr val="F8DB08"/>
    <a:srgbClr val="F9F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0" autoAdjust="0"/>
    <p:restoredTop sz="94660"/>
  </p:normalViewPr>
  <p:slideViewPr>
    <p:cSldViewPr>
      <p:cViewPr varScale="1">
        <p:scale>
          <a:sx n="74" d="100"/>
          <a:sy n="74" d="100"/>
        </p:scale>
        <p:origin x="166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158"/>
    </p:cViewPr>
  </p:sorterViewPr>
  <p:notesViewPr>
    <p:cSldViewPr>
      <p:cViewPr varScale="1">
        <p:scale>
          <a:sx n="75" d="100"/>
          <a:sy n="75" d="100"/>
        </p:scale>
        <p:origin x="-34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CFAE84-7DA1-4AD3-8048-CA82355A8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59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E5616D-1653-4A72-A4BA-E11F684B303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77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sImage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42522" y="-27384"/>
            <a:ext cx="10382874" cy="692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hoek 6" descr="Placeholder_Color"/>
          <p:cNvSpPr/>
          <p:nvPr userDrawn="1"/>
        </p:nvSpPr>
        <p:spPr bwMode="auto">
          <a:xfrm>
            <a:off x="4572000" y="0"/>
            <a:ext cx="4586400" cy="6872400"/>
          </a:xfrm>
          <a:prstGeom prst="rect">
            <a:avLst/>
          </a:prstGeom>
          <a:solidFill>
            <a:srgbClr val="4214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endParaRPr kumimoji="1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78" name="s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fld id="{6CD565EB-E03B-43D7-A25A-F0DC0244879F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nl-NL" noProof="0" dirty="0"/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vbcvb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3077" name="sFooter"/>
          <p:cNvSpPr>
            <a:spLocks noGrp="1" noChangeArrowheads="1"/>
          </p:cNvSpPr>
          <p:nvPr>
            <p:ph type="ftr" sz="quarter" idx="3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pic>
        <p:nvPicPr>
          <p:cNvPr id="3089" name="s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28668" y="0"/>
            <a:ext cx="1200133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7505AB-F21B-435A-A470-E7C21782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Figuren en tabellen TIN rapport 2016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1E99-CB6E-4E1C-8709-25BF64FEA53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Figuren en tabellen TIN rapport 2016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2A785-64EA-4B8F-81CD-7A67EAD072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84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Figuren en tabellen TIN rapport 2016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  <a:p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441-ABE4-4671-B137-C1B5ED13502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89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Figuren en tabellen TIN rapport 2016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9984-EEED-42CC-9FA2-6EBB6845CC9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Figuren en tabellen TIN rapport 2016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6EE3-D91E-425E-8B7F-0C6C8FF0B43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5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Figuren en tabellen TIN rapport 2016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8C9AD-AF04-4623-924D-69D96B3C756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06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0" descr="Placeholder_Color_Down"/>
          <p:cNvSpPr/>
          <p:nvPr/>
        </p:nvSpPr>
        <p:spPr bwMode="auto">
          <a:xfrm>
            <a:off x="0" y="6325200"/>
            <a:ext cx="9169200" cy="532800"/>
          </a:xfrm>
          <a:prstGeom prst="rect">
            <a:avLst/>
          </a:prstGeom>
          <a:solidFill>
            <a:srgbClr val="4214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hoek 9" descr="Placeholder_Color_Up"/>
          <p:cNvSpPr/>
          <p:nvPr/>
        </p:nvSpPr>
        <p:spPr bwMode="auto">
          <a:xfrm>
            <a:off x="0" y="0"/>
            <a:ext cx="9169200" cy="1080000"/>
          </a:xfrm>
          <a:prstGeom prst="rect">
            <a:avLst/>
          </a:prstGeom>
          <a:solidFill>
            <a:srgbClr val="4214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Figuren en tabellen TIN rapport 2016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8D23ADD-093A-498F-9D10-305EE9E97437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33" name="sLogo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5" r="46282"/>
          <a:stretch/>
        </p:blipFill>
        <p:spPr bwMode="auto">
          <a:xfrm>
            <a:off x="4249270" y="-14288"/>
            <a:ext cx="613185" cy="1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9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716016" y="2097088"/>
            <a:ext cx="4248471" cy="1223962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Figuren en tabellen 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2020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002212" y="3568700"/>
            <a:ext cx="3818259" cy="2740025"/>
          </a:xfrm>
        </p:spPr>
        <p:txBody>
          <a:bodyPr/>
          <a:lstStyle/>
          <a:p>
            <a:r>
              <a:rPr lang="nl-NL" dirty="0"/>
              <a:t>Behorend bij het rapport </a:t>
            </a:r>
          </a:p>
          <a:p>
            <a:r>
              <a:rPr lang="nl-NL" dirty="0"/>
              <a:t>‘Tuberculose in Nederland, 2020’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F3363-9A4A-41BB-80F2-B25D9EB36DB6}"/>
              </a:ext>
            </a:extLst>
          </p:cNvPr>
          <p:cNvSpPr txBox="1"/>
          <p:nvPr/>
        </p:nvSpPr>
        <p:spPr>
          <a:xfrm>
            <a:off x="4972716" y="6308725"/>
            <a:ext cx="37643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260681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978" y="1052736"/>
            <a:ext cx="8246434" cy="5040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F5E39-B29E-40D8-9A45-B49FF8F4C53D}"/>
              </a:ext>
            </a:extLst>
          </p:cNvPr>
          <p:cNvSpPr txBox="1"/>
          <p:nvPr/>
        </p:nvSpPr>
        <p:spPr>
          <a:xfrm>
            <a:off x="686184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245011-DA4A-4D6F-A719-6AE911246B01}"/>
              </a:ext>
            </a:extLst>
          </p:cNvPr>
          <p:cNvSpPr txBox="1"/>
          <p:nvPr/>
        </p:nvSpPr>
        <p:spPr>
          <a:xfrm>
            <a:off x="4419457" y="6380748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67692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1123602"/>
            <a:ext cx="7036475" cy="5185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FB0337-F543-41C0-847D-535FBB1DB678}"/>
              </a:ext>
            </a:extLst>
          </p:cNvPr>
          <p:cNvSpPr txBox="1"/>
          <p:nvPr/>
        </p:nvSpPr>
        <p:spPr>
          <a:xfrm>
            <a:off x="779831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CC8FB-6355-4F33-BBD5-3815AB4D82AE}"/>
              </a:ext>
            </a:extLst>
          </p:cNvPr>
          <p:cNvSpPr txBox="1"/>
          <p:nvPr/>
        </p:nvSpPr>
        <p:spPr>
          <a:xfrm>
            <a:off x="5004048" y="6344259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366668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597" y="1125886"/>
            <a:ext cx="8582806" cy="4753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77293-9A26-4578-902F-175D6CDD7390}"/>
              </a:ext>
            </a:extLst>
          </p:cNvPr>
          <p:cNvSpPr txBox="1"/>
          <p:nvPr/>
        </p:nvSpPr>
        <p:spPr>
          <a:xfrm>
            <a:off x="811400" y="6370172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03CE0-848E-4AB2-A9B6-D86B69A8D1CA}"/>
              </a:ext>
            </a:extLst>
          </p:cNvPr>
          <p:cNvSpPr txBox="1"/>
          <p:nvPr/>
        </p:nvSpPr>
        <p:spPr>
          <a:xfrm>
            <a:off x="4557252" y="6370172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334759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81" y="1124744"/>
            <a:ext cx="8214737" cy="5112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554691-598D-43BA-B484-4B7693B87451}"/>
              </a:ext>
            </a:extLst>
          </p:cNvPr>
          <p:cNvSpPr txBox="1"/>
          <p:nvPr/>
        </p:nvSpPr>
        <p:spPr>
          <a:xfrm>
            <a:off x="84613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AF31F-203B-4A13-A856-4104D690713F}"/>
              </a:ext>
            </a:extLst>
          </p:cNvPr>
          <p:cNvSpPr txBox="1"/>
          <p:nvPr/>
        </p:nvSpPr>
        <p:spPr>
          <a:xfrm>
            <a:off x="4788024" y="6380748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252217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54691-598D-43BA-B484-4B7693B87451}"/>
              </a:ext>
            </a:extLst>
          </p:cNvPr>
          <p:cNvSpPr txBox="1"/>
          <p:nvPr/>
        </p:nvSpPr>
        <p:spPr>
          <a:xfrm>
            <a:off x="84613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AF31F-203B-4A13-A856-4104D690713F}"/>
              </a:ext>
            </a:extLst>
          </p:cNvPr>
          <p:cNvSpPr txBox="1"/>
          <p:nvPr/>
        </p:nvSpPr>
        <p:spPr>
          <a:xfrm>
            <a:off x="4788024" y="6380748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ADD5F-6CBC-484F-B2B3-2E42FB57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53" y="1565591"/>
            <a:ext cx="7946816" cy="44556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46348C-0DF0-4C4D-80C3-BA9ABA0A9B8E}"/>
              </a:ext>
            </a:extLst>
          </p:cNvPr>
          <p:cNvSpPr/>
          <p:nvPr/>
        </p:nvSpPr>
        <p:spPr>
          <a:xfrm>
            <a:off x="179512" y="1201765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1600" dirty="0">
                <a:solidFill>
                  <a:srgbClr val="42145F"/>
                </a:solidFill>
                <a:latin typeface="RijksoverheidSansText"/>
              </a:rPr>
              <a:t>Figuur 10a </a:t>
            </a:r>
            <a:r>
              <a:rPr lang="nl-NL" sz="1600" dirty="0">
                <a:solidFill>
                  <a:srgbClr val="000000"/>
                </a:solidFill>
                <a:latin typeface="RijksoverheidSansText"/>
              </a:rPr>
              <a:t>Pulmonale en </a:t>
            </a:r>
            <a:r>
              <a:rPr lang="nl-NL" sz="1600" dirty="0" err="1">
                <a:solidFill>
                  <a:srgbClr val="000000"/>
                </a:solidFill>
                <a:latin typeface="RijksoverheidSansText"/>
              </a:rPr>
              <a:t>extrapulmonale</a:t>
            </a:r>
            <a:r>
              <a:rPr lang="nl-NL" sz="1600" dirty="0">
                <a:solidFill>
                  <a:srgbClr val="000000"/>
                </a:solidFill>
                <a:latin typeface="RijksoverheidSansText"/>
              </a:rPr>
              <a:t> tuberculose naar geboorteland (Nederland/buitenland) 2020</a:t>
            </a:r>
            <a:endParaRPr lang="nl-N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97228"/>
            <a:ext cx="9152289" cy="4811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18F6E7-2DDE-44FC-85BD-360DC09ADD03}"/>
              </a:ext>
            </a:extLst>
          </p:cNvPr>
          <p:cNvSpPr txBox="1"/>
          <p:nvPr/>
        </p:nvSpPr>
        <p:spPr>
          <a:xfrm>
            <a:off x="811400" y="6370172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035D0-9729-481A-9FAF-E3BFF8B077F2}"/>
              </a:ext>
            </a:extLst>
          </p:cNvPr>
          <p:cNvSpPr txBox="1"/>
          <p:nvPr/>
        </p:nvSpPr>
        <p:spPr>
          <a:xfrm>
            <a:off x="5148064" y="6324005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6029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8F6E7-2DDE-44FC-85BD-360DC09ADD03}"/>
              </a:ext>
            </a:extLst>
          </p:cNvPr>
          <p:cNvSpPr txBox="1"/>
          <p:nvPr/>
        </p:nvSpPr>
        <p:spPr>
          <a:xfrm>
            <a:off x="811400" y="6370172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035D0-9729-481A-9FAF-E3BFF8B077F2}"/>
              </a:ext>
            </a:extLst>
          </p:cNvPr>
          <p:cNvSpPr txBox="1"/>
          <p:nvPr/>
        </p:nvSpPr>
        <p:spPr>
          <a:xfrm>
            <a:off x="5148064" y="6324005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1F1BA0-4916-494A-8131-5D5687A7757D}"/>
              </a:ext>
            </a:extLst>
          </p:cNvPr>
          <p:cNvSpPr/>
          <p:nvPr/>
        </p:nvSpPr>
        <p:spPr>
          <a:xfrm>
            <a:off x="323528" y="1209859"/>
            <a:ext cx="7848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1600" dirty="0">
                <a:solidFill>
                  <a:srgbClr val="42145F"/>
                </a:solidFill>
                <a:latin typeface="RijksoverheidSansText"/>
              </a:rPr>
              <a:t>Figuur 11a </a:t>
            </a:r>
            <a:r>
              <a:rPr lang="nl-NL" sz="1600" dirty="0">
                <a:latin typeface="RijksoverheidSansText"/>
              </a:rPr>
              <a:t>Percentage hiv-status bekend bij tbc-patiënten uit sub-Sahara Afrika, 2010-2020  </a:t>
            </a:r>
            <a:endParaRPr lang="nl-NL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B612C-E567-4FE3-A109-1DCD282C8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6" y="1844824"/>
            <a:ext cx="819622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101" y="1052736"/>
            <a:ext cx="7345651" cy="53544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E42FE-0B28-4F9F-93FD-99DF1EACB67B}"/>
              </a:ext>
            </a:extLst>
          </p:cNvPr>
          <p:cNvSpPr txBox="1"/>
          <p:nvPr/>
        </p:nvSpPr>
        <p:spPr>
          <a:xfrm>
            <a:off x="846138" y="6426914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7DA83-432F-4C1B-80C8-F85BA9907721}"/>
              </a:ext>
            </a:extLst>
          </p:cNvPr>
          <p:cNvSpPr txBox="1"/>
          <p:nvPr/>
        </p:nvSpPr>
        <p:spPr>
          <a:xfrm>
            <a:off x="5004048" y="6426914"/>
            <a:ext cx="4139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209683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027" y="1052736"/>
            <a:ext cx="7400357" cy="5134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D4645-E5F1-4F20-AA68-37E4FE4829E5}"/>
              </a:ext>
            </a:extLst>
          </p:cNvPr>
          <p:cNvSpPr txBox="1"/>
          <p:nvPr/>
        </p:nvSpPr>
        <p:spPr>
          <a:xfrm>
            <a:off x="827882" y="6407150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D7D51-3F2C-41C5-80D8-4D65C3D2B449}"/>
              </a:ext>
            </a:extLst>
          </p:cNvPr>
          <p:cNvSpPr txBox="1"/>
          <p:nvPr/>
        </p:nvSpPr>
        <p:spPr>
          <a:xfrm>
            <a:off x="5220072" y="6360983"/>
            <a:ext cx="392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116695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866" y="1118843"/>
            <a:ext cx="8786260" cy="5190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36E67-5E3B-45DE-AE66-27427C1F5CF3}"/>
              </a:ext>
            </a:extLst>
          </p:cNvPr>
          <p:cNvSpPr txBox="1"/>
          <p:nvPr/>
        </p:nvSpPr>
        <p:spPr>
          <a:xfrm>
            <a:off x="84613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C67C9-6970-4F45-B6C1-E68121BB6747}"/>
              </a:ext>
            </a:extLst>
          </p:cNvPr>
          <p:cNvSpPr txBox="1"/>
          <p:nvPr/>
        </p:nvSpPr>
        <p:spPr>
          <a:xfrm>
            <a:off x="4932040" y="6380748"/>
            <a:ext cx="4038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183346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03531-0F6A-4791-AD32-A009B0762444}"/>
              </a:ext>
            </a:extLst>
          </p:cNvPr>
          <p:cNvSpPr txBox="1"/>
          <p:nvPr/>
        </p:nvSpPr>
        <p:spPr>
          <a:xfrm>
            <a:off x="665956" y="6381698"/>
            <a:ext cx="34739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>
                <a:solidFill>
                  <a:srgbClr val="FFFFFF"/>
                </a:solidFill>
              </a:rPr>
              <a:t>Figuren en tabellen Tuberculose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9D382-8B24-49F2-B4C6-7C769BEE630D}"/>
              </a:ext>
            </a:extLst>
          </p:cNvPr>
          <p:cNvSpPr txBox="1"/>
          <p:nvPr/>
        </p:nvSpPr>
        <p:spPr>
          <a:xfrm>
            <a:off x="4572000" y="6381698"/>
            <a:ext cx="43924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61075C-D3A8-4CC6-B3E3-F0062381C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772816"/>
            <a:ext cx="7901101" cy="4419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860CC2-D6C7-4908-9A4F-FB0AADE61559}"/>
              </a:ext>
            </a:extLst>
          </p:cNvPr>
          <p:cNvSpPr txBox="1"/>
          <p:nvPr/>
        </p:nvSpPr>
        <p:spPr>
          <a:xfrm>
            <a:off x="485775" y="1172651"/>
            <a:ext cx="81724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ijksoverheidSansText"/>
                <a:ea typeface="+mn-ea"/>
                <a:cs typeface="Arial" charset="0"/>
              </a:rPr>
              <a:t>Aantal tbc-patiënten en incidentie per 100.000 2000-2020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24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36E67-5E3B-45DE-AE66-27427C1F5CF3}"/>
              </a:ext>
            </a:extLst>
          </p:cNvPr>
          <p:cNvSpPr txBox="1"/>
          <p:nvPr/>
        </p:nvSpPr>
        <p:spPr>
          <a:xfrm>
            <a:off x="84613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C67C9-6970-4F45-B6C1-E68121BB6747}"/>
              </a:ext>
            </a:extLst>
          </p:cNvPr>
          <p:cNvSpPr txBox="1"/>
          <p:nvPr/>
        </p:nvSpPr>
        <p:spPr>
          <a:xfrm>
            <a:off x="4932040" y="6380748"/>
            <a:ext cx="4038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D7E09-D96E-4A4E-85DE-A1082E5EA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77" y="1700807"/>
            <a:ext cx="7976106" cy="4537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EB43C7-C2AF-4B18-8251-B9F8EB6A87C3}"/>
              </a:ext>
            </a:extLst>
          </p:cNvPr>
          <p:cNvSpPr txBox="1"/>
          <p:nvPr/>
        </p:nvSpPr>
        <p:spPr>
          <a:xfrm>
            <a:off x="846138" y="1185197"/>
            <a:ext cx="6894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RijksoverheidSansText"/>
                <a:ea typeface="+mn-ea"/>
                <a:cs typeface="Arial" charset="0"/>
              </a:rPr>
              <a:t>Figuur 14a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/>
                <a:ea typeface="+mn-ea"/>
                <a:cs typeface="Arial" charset="0"/>
              </a:rPr>
              <a:t>Percentage kweekbevestiging bij  pulmonale tuberculose, </a:t>
            </a:r>
            <a:r>
              <a:rPr lang="nl-NL" sz="1600" dirty="0">
                <a:solidFill>
                  <a:srgbClr val="000000"/>
                </a:solidFill>
                <a:latin typeface="RijksoverheidSansText"/>
              </a:rPr>
              <a:t>2000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/>
                <a:ea typeface="+mn-ea"/>
                <a:cs typeface="Arial" charset="0"/>
              </a:rPr>
              <a:t>-2020 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21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36E67-5E3B-45DE-AE66-27427C1F5CF3}"/>
              </a:ext>
            </a:extLst>
          </p:cNvPr>
          <p:cNvSpPr txBox="1"/>
          <p:nvPr/>
        </p:nvSpPr>
        <p:spPr>
          <a:xfrm>
            <a:off x="84613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C67C9-6970-4F45-B6C1-E68121BB6747}"/>
              </a:ext>
            </a:extLst>
          </p:cNvPr>
          <p:cNvSpPr txBox="1"/>
          <p:nvPr/>
        </p:nvSpPr>
        <p:spPr>
          <a:xfrm>
            <a:off x="4932040" y="6380748"/>
            <a:ext cx="4038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B62C7-AF9A-4575-ACB3-E78A4521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58" y="1616644"/>
            <a:ext cx="7803474" cy="4621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26F93F-9597-47BC-959A-AC87DE9974C4}"/>
              </a:ext>
            </a:extLst>
          </p:cNvPr>
          <p:cNvSpPr txBox="1"/>
          <p:nvPr/>
        </p:nvSpPr>
        <p:spPr>
          <a:xfrm>
            <a:off x="846138" y="1160485"/>
            <a:ext cx="7182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RijksoverheidSansText"/>
                <a:ea typeface="+mn-ea"/>
                <a:cs typeface="Arial" charset="0"/>
              </a:rPr>
              <a:t>Figuur 14b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/>
                <a:ea typeface="+mn-ea"/>
                <a:cs typeface="Arial" charset="0"/>
              </a:rPr>
              <a:t>Percentage kweekbevestiging bij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/>
                <a:ea typeface="+mn-ea"/>
                <a:cs typeface="Arial" charset="0"/>
              </a:rPr>
              <a:t>extrapulmonale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/>
                <a:ea typeface="+mn-ea"/>
                <a:cs typeface="Arial" charset="0"/>
              </a:rPr>
              <a:t> tuberculose, </a:t>
            </a:r>
            <a:r>
              <a:rPr lang="nl-NL" sz="1600" dirty="0">
                <a:solidFill>
                  <a:srgbClr val="000000"/>
                </a:solidFill>
                <a:latin typeface="RijksoverheidSansText"/>
              </a:rPr>
              <a:t>2000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/>
                <a:ea typeface="+mn-ea"/>
                <a:cs typeface="Arial" charset="0"/>
              </a:rPr>
              <a:t>-2020  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52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36E67-5E3B-45DE-AE66-27427C1F5CF3}"/>
              </a:ext>
            </a:extLst>
          </p:cNvPr>
          <p:cNvSpPr txBox="1"/>
          <p:nvPr/>
        </p:nvSpPr>
        <p:spPr>
          <a:xfrm>
            <a:off x="84613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C67C9-6970-4F45-B6C1-E68121BB6747}"/>
              </a:ext>
            </a:extLst>
          </p:cNvPr>
          <p:cNvSpPr txBox="1"/>
          <p:nvPr/>
        </p:nvSpPr>
        <p:spPr>
          <a:xfrm>
            <a:off x="4932040" y="6380748"/>
            <a:ext cx="4038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4B873-E1C0-4436-B574-830BDF58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95053"/>
            <a:ext cx="7988897" cy="42822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0E828B-C8B4-45E4-ADDF-08565E4FC061}"/>
              </a:ext>
            </a:extLst>
          </p:cNvPr>
          <p:cNvSpPr/>
          <p:nvPr/>
        </p:nvSpPr>
        <p:spPr>
          <a:xfrm>
            <a:off x="683568" y="1124744"/>
            <a:ext cx="7261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1600" dirty="0">
                <a:solidFill>
                  <a:srgbClr val="42145F"/>
                </a:solidFill>
                <a:latin typeface="RijksoverheidSansText"/>
              </a:rPr>
              <a:t>Figuur  14c  </a:t>
            </a:r>
            <a:r>
              <a:rPr lang="nl-NL" sz="1600" dirty="0">
                <a:latin typeface="RijksoverheidSansText"/>
              </a:rPr>
              <a:t>Reden onderzoek naar diagnosticerend arts, 2020 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429439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568" y="6440705"/>
            <a:ext cx="3456385" cy="169277"/>
          </a:xfrm>
        </p:spPr>
        <p:txBody>
          <a:bodyPr/>
          <a:lstStyle/>
          <a:p>
            <a:pPr lvl="0">
              <a:defRPr/>
            </a:pPr>
            <a:r>
              <a:rPr lang="nl-NL" dirty="0">
                <a:solidFill>
                  <a:srgbClr val="FFFFFF"/>
                </a:solidFill>
              </a:rPr>
              <a:t>Figuren en tabellen Tuberculose in Nederland 2020 </a:t>
            </a:r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3" y="1154751"/>
            <a:ext cx="9036497" cy="4650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65B954-E2FC-4AFA-8A6C-F0481AA6F497}"/>
              </a:ext>
            </a:extLst>
          </p:cNvPr>
          <p:cNvSpPr txBox="1"/>
          <p:nvPr/>
        </p:nvSpPr>
        <p:spPr>
          <a:xfrm>
            <a:off x="5004048" y="6356068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C5AD5FF-5457-4715-9705-F4E6C837BE4C}"/>
              </a:ext>
            </a:extLst>
          </p:cNvPr>
          <p:cNvSpPr txBox="1">
            <a:spLocks/>
          </p:cNvSpPr>
          <p:nvPr/>
        </p:nvSpPr>
        <p:spPr bwMode="auto">
          <a:xfrm>
            <a:off x="107503" y="6356068"/>
            <a:ext cx="73863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8FC21E99-CB6E-4E1C-8709-25BF64FEA530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991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24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25" y="1300128"/>
            <a:ext cx="9064789" cy="4649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5470C2-2320-4364-AC03-0C706CC47FAE}"/>
              </a:ext>
            </a:extLst>
          </p:cNvPr>
          <p:cNvSpPr txBox="1"/>
          <p:nvPr/>
        </p:nvSpPr>
        <p:spPr>
          <a:xfrm>
            <a:off x="84613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9F829-6986-4338-B018-3A817B0303B4}"/>
              </a:ext>
            </a:extLst>
          </p:cNvPr>
          <p:cNvSpPr txBox="1"/>
          <p:nvPr/>
        </p:nvSpPr>
        <p:spPr>
          <a:xfrm>
            <a:off x="5076056" y="6344258"/>
            <a:ext cx="4067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272083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25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16" y="1308431"/>
            <a:ext cx="8933080" cy="4424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9AD99D-7DB2-4561-B853-329BE5BCBD1B}"/>
              </a:ext>
            </a:extLst>
          </p:cNvPr>
          <p:cNvSpPr txBox="1"/>
          <p:nvPr/>
        </p:nvSpPr>
        <p:spPr>
          <a:xfrm>
            <a:off x="846138" y="6407150"/>
            <a:ext cx="4532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8CFDD-55F5-47C6-B5C0-737C8CE977C1}"/>
              </a:ext>
            </a:extLst>
          </p:cNvPr>
          <p:cNvSpPr txBox="1"/>
          <p:nvPr/>
        </p:nvSpPr>
        <p:spPr>
          <a:xfrm>
            <a:off x="5378876" y="6360982"/>
            <a:ext cx="37651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1492110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26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" y="1212798"/>
            <a:ext cx="9143044" cy="4608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B7CEA0-39DB-4812-ACEC-F4342A896FBB}"/>
              </a:ext>
            </a:extLst>
          </p:cNvPr>
          <p:cNvSpPr txBox="1"/>
          <p:nvPr/>
        </p:nvSpPr>
        <p:spPr>
          <a:xfrm>
            <a:off x="846138" y="6355476"/>
            <a:ext cx="35098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62307-B69A-448C-8492-4B52BD090674}"/>
              </a:ext>
            </a:extLst>
          </p:cNvPr>
          <p:cNvSpPr txBox="1"/>
          <p:nvPr/>
        </p:nvSpPr>
        <p:spPr>
          <a:xfrm>
            <a:off x="5292080" y="6407150"/>
            <a:ext cx="3744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1319597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27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66" y="1110580"/>
            <a:ext cx="8909646" cy="4893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A5274-22DA-42DD-8851-CF4766C38A63}"/>
              </a:ext>
            </a:extLst>
          </p:cNvPr>
          <p:cNvSpPr txBox="1"/>
          <p:nvPr/>
        </p:nvSpPr>
        <p:spPr>
          <a:xfrm>
            <a:off x="822121" y="6381698"/>
            <a:ext cx="45941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12C34-44A0-4422-B322-9EC3F5A4EF38}"/>
              </a:ext>
            </a:extLst>
          </p:cNvPr>
          <p:cNvSpPr txBox="1"/>
          <p:nvPr/>
        </p:nvSpPr>
        <p:spPr>
          <a:xfrm>
            <a:off x="5220072" y="6380748"/>
            <a:ext cx="392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767792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28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26" y="1267750"/>
            <a:ext cx="8979514" cy="4510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5F9209-33F6-4723-AA36-96CDCC33CD94}"/>
              </a:ext>
            </a:extLst>
          </p:cNvPr>
          <p:cNvSpPr txBox="1"/>
          <p:nvPr/>
        </p:nvSpPr>
        <p:spPr>
          <a:xfrm>
            <a:off x="870393" y="6355476"/>
            <a:ext cx="45941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82118-BA93-4E4F-8712-FB86DD104CC5}"/>
              </a:ext>
            </a:extLst>
          </p:cNvPr>
          <p:cNvSpPr txBox="1"/>
          <p:nvPr/>
        </p:nvSpPr>
        <p:spPr>
          <a:xfrm>
            <a:off x="5148064" y="6380748"/>
            <a:ext cx="38164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3703239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29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272" y="908720"/>
            <a:ext cx="6812574" cy="5400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072BEE-BB09-46B2-BDE5-7AD1388C8B77}"/>
              </a:ext>
            </a:extLst>
          </p:cNvPr>
          <p:cNvSpPr txBox="1"/>
          <p:nvPr/>
        </p:nvSpPr>
        <p:spPr>
          <a:xfrm>
            <a:off x="84613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2EEB3-D3D7-43F6-B24C-C07FD4455C7B}"/>
              </a:ext>
            </a:extLst>
          </p:cNvPr>
          <p:cNvSpPr txBox="1"/>
          <p:nvPr/>
        </p:nvSpPr>
        <p:spPr>
          <a:xfrm>
            <a:off x="5457141" y="6407150"/>
            <a:ext cx="3686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68862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196752"/>
            <a:ext cx="8442939" cy="4968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A03531-0F6A-4791-AD32-A009B0762444}"/>
              </a:ext>
            </a:extLst>
          </p:cNvPr>
          <p:cNvSpPr txBox="1"/>
          <p:nvPr/>
        </p:nvSpPr>
        <p:spPr>
          <a:xfrm>
            <a:off x="665956" y="6381698"/>
            <a:ext cx="34739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>
                <a:solidFill>
                  <a:srgbClr val="FFFFFF"/>
                </a:solidFill>
              </a:rPr>
              <a:t>Figuren en tabellen Tuberculose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9D382-8B24-49F2-B4C6-7C769BEE630D}"/>
              </a:ext>
            </a:extLst>
          </p:cNvPr>
          <p:cNvSpPr txBox="1"/>
          <p:nvPr/>
        </p:nvSpPr>
        <p:spPr>
          <a:xfrm>
            <a:off x="4572000" y="6381698"/>
            <a:ext cx="43924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1907271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30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86" y="1484784"/>
            <a:ext cx="8982976" cy="4181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B14C5-6ACB-475B-A810-C8726407BF6F}"/>
              </a:ext>
            </a:extLst>
          </p:cNvPr>
          <p:cNvSpPr txBox="1"/>
          <p:nvPr/>
        </p:nvSpPr>
        <p:spPr>
          <a:xfrm>
            <a:off x="846138" y="6399776"/>
            <a:ext cx="46236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5E00E-93CD-4DC8-BE85-3C56F24241D4}"/>
              </a:ext>
            </a:extLst>
          </p:cNvPr>
          <p:cNvSpPr txBox="1"/>
          <p:nvPr/>
        </p:nvSpPr>
        <p:spPr>
          <a:xfrm>
            <a:off x="5004048" y="6380748"/>
            <a:ext cx="40645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4066422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31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22" y="1052736"/>
            <a:ext cx="7775838" cy="5112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A5F55D-1458-4FAD-8BFE-7C824209E9E8}"/>
              </a:ext>
            </a:extLst>
          </p:cNvPr>
          <p:cNvSpPr txBox="1"/>
          <p:nvPr/>
        </p:nvSpPr>
        <p:spPr>
          <a:xfrm>
            <a:off x="846138" y="6407150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C6F18E-274E-49D1-AD53-827DC4C6585A}"/>
              </a:ext>
            </a:extLst>
          </p:cNvPr>
          <p:cNvSpPr txBox="1"/>
          <p:nvPr/>
        </p:nvSpPr>
        <p:spPr>
          <a:xfrm>
            <a:off x="5292080" y="6360983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1743722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32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808" y="1196752"/>
            <a:ext cx="7978939" cy="5040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C38A84-442F-459E-8C69-6924431006E2}"/>
              </a:ext>
            </a:extLst>
          </p:cNvPr>
          <p:cNvSpPr txBox="1"/>
          <p:nvPr/>
        </p:nvSpPr>
        <p:spPr>
          <a:xfrm>
            <a:off x="846138" y="6407150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179BF-3A9E-41E1-B779-EBF4FEE43749}"/>
              </a:ext>
            </a:extLst>
          </p:cNvPr>
          <p:cNvSpPr txBox="1"/>
          <p:nvPr/>
        </p:nvSpPr>
        <p:spPr>
          <a:xfrm>
            <a:off x="5292080" y="6380748"/>
            <a:ext cx="3744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2987730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33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982" y="1052736"/>
            <a:ext cx="8524037" cy="5040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D70938-65BD-48B8-8F30-B2F97778A63C}"/>
              </a:ext>
            </a:extLst>
          </p:cNvPr>
          <p:cNvSpPr txBox="1"/>
          <p:nvPr/>
        </p:nvSpPr>
        <p:spPr>
          <a:xfrm>
            <a:off x="844344" y="633734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00769-8EBE-4D58-9DFA-59A3DEA9C6FB}"/>
              </a:ext>
            </a:extLst>
          </p:cNvPr>
          <p:cNvSpPr txBox="1"/>
          <p:nvPr/>
        </p:nvSpPr>
        <p:spPr>
          <a:xfrm>
            <a:off x="5004048" y="6337345"/>
            <a:ext cx="4139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3610876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34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123" y="1268760"/>
            <a:ext cx="9206581" cy="4608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ACA3FE-7D24-40C8-9972-9F9890E8312E}"/>
              </a:ext>
            </a:extLst>
          </p:cNvPr>
          <p:cNvSpPr txBox="1"/>
          <p:nvPr/>
        </p:nvSpPr>
        <p:spPr>
          <a:xfrm>
            <a:off x="730429" y="6396447"/>
            <a:ext cx="46014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A5BCB-E51A-4908-B997-F11460505CD1}"/>
              </a:ext>
            </a:extLst>
          </p:cNvPr>
          <p:cNvSpPr txBox="1"/>
          <p:nvPr/>
        </p:nvSpPr>
        <p:spPr>
          <a:xfrm>
            <a:off x="5076056" y="6396447"/>
            <a:ext cx="4067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703598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35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33" y="1441107"/>
            <a:ext cx="8852712" cy="4364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EBF3B-DC67-4B91-A363-8BB783251ACB}"/>
              </a:ext>
            </a:extLst>
          </p:cNvPr>
          <p:cNvSpPr txBox="1"/>
          <p:nvPr/>
        </p:nvSpPr>
        <p:spPr>
          <a:xfrm>
            <a:off x="82614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1CE04-4453-4F30-8746-A726BFCBFFDC}"/>
              </a:ext>
            </a:extLst>
          </p:cNvPr>
          <p:cNvSpPr txBox="1"/>
          <p:nvPr/>
        </p:nvSpPr>
        <p:spPr>
          <a:xfrm>
            <a:off x="5220072" y="6380748"/>
            <a:ext cx="392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586724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36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73" y="1052736"/>
            <a:ext cx="8676099" cy="5079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E97AD5-85D1-4EFE-81AC-B4B819213F41}"/>
              </a:ext>
            </a:extLst>
          </p:cNvPr>
          <p:cNvSpPr txBox="1"/>
          <p:nvPr/>
        </p:nvSpPr>
        <p:spPr>
          <a:xfrm>
            <a:off x="811400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4154F-8B1E-488A-B8B3-4A472E5C32C4}"/>
              </a:ext>
            </a:extLst>
          </p:cNvPr>
          <p:cNvSpPr txBox="1"/>
          <p:nvPr/>
        </p:nvSpPr>
        <p:spPr>
          <a:xfrm>
            <a:off x="5148064" y="6407150"/>
            <a:ext cx="3995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1431239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37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92" y="1052735"/>
            <a:ext cx="8209455" cy="5094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28840-B4B0-4FB8-961A-94EB2A1BF535}"/>
              </a:ext>
            </a:extLst>
          </p:cNvPr>
          <p:cNvSpPr txBox="1"/>
          <p:nvPr/>
        </p:nvSpPr>
        <p:spPr>
          <a:xfrm>
            <a:off x="855645" y="6355476"/>
            <a:ext cx="35003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4C881-9BB0-43BE-BF9D-56560CDD5DDC}"/>
              </a:ext>
            </a:extLst>
          </p:cNvPr>
          <p:cNvSpPr txBox="1"/>
          <p:nvPr/>
        </p:nvSpPr>
        <p:spPr>
          <a:xfrm>
            <a:off x="4932040" y="6380748"/>
            <a:ext cx="4211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13130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38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46" y="1124744"/>
            <a:ext cx="8537512" cy="4968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07A3C3-D9B2-4694-B0D7-63C76631102C}"/>
              </a:ext>
            </a:extLst>
          </p:cNvPr>
          <p:cNvSpPr txBox="1"/>
          <p:nvPr/>
        </p:nvSpPr>
        <p:spPr>
          <a:xfrm>
            <a:off x="846138" y="6325927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DF0C7-2448-483B-9AC6-94B8A2E94265}"/>
              </a:ext>
            </a:extLst>
          </p:cNvPr>
          <p:cNvSpPr txBox="1"/>
          <p:nvPr/>
        </p:nvSpPr>
        <p:spPr>
          <a:xfrm>
            <a:off x="5076056" y="6380747"/>
            <a:ext cx="3960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3629692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39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1" y="1052735"/>
            <a:ext cx="7272808" cy="5497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8673CD-B1AF-48AC-9B5E-1AF1FE9DB3CD}"/>
              </a:ext>
            </a:extLst>
          </p:cNvPr>
          <p:cNvSpPr txBox="1"/>
          <p:nvPr/>
        </p:nvSpPr>
        <p:spPr>
          <a:xfrm>
            <a:off x="5364088" y="6519446"/>
            <a:ext cx="3779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8FA75-85F5-4D15-915C-41C9D18E49D2}"/>
              </a:ext>
            </a:extLst>
          </p:cNvPr>
          <p:cNvSpPr txBox="1"/>
          <p:nvPr/>
        </p:nvSpPr>
        <p:spPr>
          <a:xfrm>
            <a:off x="971601" y="6550024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</p:spTree>
    <p:extLst>
      <p:ext uri="{BB962C8B-B14F-4D97-AF65-F5344CB8AC3E}">
        <p14:creationId xmlns:p14="http://schemas.microsoft.com/office/powerpoint/2010/main" val="204201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576" y="6407150"/>
            <a:ext cx="3392264" cy="262210"/>
          </a:xfrm>
        </p:spPr>
        <p:txBody>
          <a:bodyPr/>
          <a:lstStyle/>
          <a:p>
            <a:pPr lvl="0">
              <a:defRPr/>
            </a:pPr>
            <a:r>
              <a:rPr lang="nl-NL">
                <a:solidFill>
                  <a:srgbClr val="FFFFFF"/>
                </a:solidFill>
              </a:rPr>
              <a:t>Figuren en tabellen Tuberculose in Nederland 2020 </a:t>
            </a:r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775" y="1124744"/>
            <a:ext cx="8172450" cy="51819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4367A-EF75-42B1-BDA4-AF43670F9570}"/>
              </a:ext>
            </a:extLst>
          </p:cNvPr>
          <p:cNvSpPr txBox="1">
            <a:spLocks/>
          </p:cNvSpPr>
          <p:nvPr/>
        </p:nvSpPr>
        <p:spPr>
          <a:xfrm>
            <a:off x="5004048" y="6407150"/>
            <a:ext cx="3601124" cy="26221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66B51-4987-4B5B-A7D5-16AEDBC504AD}"/>
              </a:ext>
            </a:extLst>
          </p:cNvPr>
          <p:cNvSpPr txBox="1"/>
          <p:nvPr/>
        </p:nvSpPr>
        <p:spPr>
          <a:xfrm>
            <a:off x="4510774" y="6407150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9E26875-7EC0-4476-AFB2-AFC3A2F65665}"/>
              </a:ext>
            </a:extLst>
          </p:cNvPr>
          <p:cNvSpPr txBox="1">
            <a:spLocks/>
          </p:cNvSpPr>
          <p:nvPr/>
        </p:nvSpPr>
        <p:spPr bwMode="auto">
          <a:xfrm>
            <a:off x="485775" y="6407150"/>
            <a:ext cx="1061889" cy="26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4342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40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1018852"/>
            <a:ext cx="6893180" cy="5362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D5BE5-1EF4-448E-9AD4-05FEB6CA5788}"/>
              </a:ext>
            </a:extLst>
          </p:cNvPr>
          <p:cNvSpPr txBox="1"/>
          <p:nvPr/>
        </p:nvSpPr>
        <p:spPr>
          <a:xfrm>
            <a:off x="5220072" y="6407150"/>
            <a:ext cx="392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9BB5B-E54D-4685-BF94-FC506F13BFAD}"/>
              </a:ext>
            </a:extLst>
          </p:cNvPr>
          <p:cNvSpPr txBox="1"/>
          <p:nvPr/>
        </p:nvSpPr>
        <p:spPr>
          <a:xfrm>
            <a:off x="1000413" y="6495147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</p:spTree>
    <p:extLst>
      <p:ext uri="{BB962C8B-B14F-4D97-AF65-F5344CB8AC3E}">
        <p14:creationId xmlns:p14="http://schemas.microsoft.com/office/powerpoint/2010/main" val="263312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41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832" y="1124744"/>
            <a:ext cx="6743528" cy="5128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279114-A08A-4D52-8E29-44D97E077108}"/>
              </a:ext>
            </a:extLst>
          </p:cNvPr>
          <p:cNvSpPr txBox="1"/>
          <p:nvPr/>
        </p:nvSpPr>
        <p:spPr>
          <a:xfrm>
            <a:off x="84613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6F1FB-FAA3-481F-A299-549B65243CD7}"/>
              </a:ext>
            </a:extLst>
          </p:cNvPr>
          <p:cNvSpPr txBox="1"/>
          <p:nvPr/>
        </p:nvSpPr>
        <p:spPr>
          <a:xfrm>
            <a:off x="5004048" y="6329511"/>
            <a:ext cx="4139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1347964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42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070" y="1052736"/>
            <a:ext cx="7647026" cy="5184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6ABB8-788A-4810-9B25-D6C49414D5C5}"/>
              </a:ext>
            </a:extLst>
          </p:cNvPr>
          <p:cNvSpPr txBox="1"/>
          <p:nvPr/>
        </p:nvSpPr>
        <p:spPr>
          <a:xfrm>
            <a:off x="84613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95E15-198B-4C6F-B4F6-B1090A3911AE}"/>
              </a:ext>
            </a:extLst>
          </p:cNvPr>
          <p:cNvSpPr txBox="1"/>
          <p:nvPr/>
        </p:nvSpPr>
        <p:spPr>
          <a:xfrm>
            <a:off x="4932040" y="6392149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2206379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43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960" y="1052736"/>
            <a:ext cx="8564078" cy="5184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EF0227-E366-4BD6-86EC-C80ECB0B3EF7}"/>
              </a:ext>
            </a:extLst>
          </p:cNvPr>
          <p:cNvSpPr txBox="1"/>
          <p:nvPr/>
        </p:nvSpPr>
        <p:spPr>
          <a:xfrm>
            <a:off x="84613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6DDD2-D4E1-4BE5-B1CF-FC612F0018A7}"/>
              </a:ext>
            </a:extLst>
          </p:cNvPr>
          <p:cNvSpPr txBox="1"/>
          <p:nvPr/>
        </p:nvSpPr>
        <p:spPr>
          <a:xfrm>
            <a:off x="5076056" y="6432420"/>
            <a:ext cx="3777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881890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44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44" y="1844824"/>
            <a:ext cx="9086820" cy="3495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CF8D41-4299-4BB2-89EB-1F483F0A4651}"/>
              </a:ext>
            </a:extLst>
          </p:cNvPr>
          <p:cNvSpPr txBox="1"/>
          <p:nvPr/>
        </p:nvSpPr>
        <p:spPr>
          <a:xfrm>
            <a:off x="665956" y="6355476"/>
            <a:ext cx="45941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670CA-57E9-456C-B99B-6403DB8E4984}"/>
              </a:ext>
            </a:extLst>
          </p:cNvPr>
          <p:cNvSpPr txBox="1"/>
          <p:nvPr/>
        </p:nvSpPr>
        <p:spPr>
          <a:xfrm>
            <a:off x="5240088" y="6380748"/>
            <a:ext cx="3824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604631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45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5BE10-597E-468C-BC2B-362A61423C84}"/>
              </a:ext>
            </a:extLst>
          </p:cNvPr>
          <p:cNvSpPr txBox="1"/>
          <p:nvPr/>
        </p:nvSpPr>
        <p:spPr>
          <a:xfrm>
            <a:off x="5076056" y="6380748"/>
            <a:ext cx="4067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DF178-0E56-498E-A9A3-6A440CCAFB9E}"/>
              </a:ext>
            </a:extLst>
          </p:cNvPr>
          <p:cNvSpPr txBox="1"/>
          <p:nvPr/>
        </p:nvSpPr>
        <p:spPr>
          <a:xfrm>
            <a:off x="1115616" y="6426914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9D1F93-B635-4998-A2A3-34ED9213720F}"/>
              </a:ext>
            </a:extLst>
          </p:cNvPr>
          <p:cNvSpPr txBox="1">
            <a:spLocks/>
          </p:cNvSpPr>
          <p:nvPr/>
        </p:nvSpPr>
        <p:spPr>
          <a:xfrm>
            <a:off x="1043608" y="1109924"/>
            <a:ext cx="7056784" cy="2880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nl-NL" sz="1600" b="1" kern="0" dirty="0">
                <a:solidFill>
                  <a:srgbClr val="461E64"/>
                </a:solidFill>
                <a:latin typeface="RijksoverheidSansHeading" pitchFamily="34" charset="0"/>
              </a:rPr>
              <a:t>Tabel 1, deel 1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06957-F81A-4DFB-A04B-29C3764AB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25" y="1444123"/>
            <a:ext cx="7730286" cy="47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08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46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5BE10-597E-468C-BC2B-362A61423C84}"/>
              </a:ext>
            </a:extLst>
          </p:cNvPr>
          <p:cNvSpPr txBox="1"/>
          <p:nvPr/>
        </p:nvSpPr>
        <p:spPr>
          <a:xfrm>
            <a:off x="5076056" y="6380748"/>
            <a:ext cx="4067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DF178-0E56-498E-A9A3-6A440CCAFB9E}"/>
              </a:ext>
            </a:extLst>
          </p:cNvPr>
          <p:cNvSpPr txBox="1"/>
          <p:nvPr/>
        </p:nvSpPr>
        <p:spPr>
          <a:xfrm>
            <a:off x="1115616" y="6426914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9D1F93-B635-4998-A2A3-34ED9213720F}"/>
              </a:ext>
            </a:extLst>
          </p:cNvPr>
          <p:cNvSpPr txBox="1">
            <a:spLocks/>
          </p:cNvSpPr>
          <p:nvPr/>
        </p:nvSpPr>
        <p:spPr>
          <a:xfrm>
            <a:off x="251520" y="1069312"/>
            <a:ext cx="7056784" cy="2880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nl-NL" sz="1600" b="1" kern="0" dirty="0">
                <a:solidFill>
                  <a:srgbClr val="461E64"/>
                </a:solidFill>
                <a:latin typeface="RijksoverheidSansHeading" pitchFamily="34" charset="0"/>
              </a:rPr>
              <a:t>Tabel 1, deel 2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1DA16E-A4AB-4FBF-8F1F-9C84E3D5C749}"/>
              </a:ext>
            </a:extLst>
          </p:cNvPr>
          <p:cNvSpPr/>
          <p:nvPr/>
        </p:nvSpPr>
        <p:spPr>
          <a:xfrm>
            <a:off x="652914" y="5743213"/>
            <a:ext cx="71497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Bef>
                <a:spcPct val="20000"/>
              </a:spcBef>
              <a:buFont typeface="Verdana" pitchFamily="34" charset="0"/>
              <a:buChar char="●"/>
            </a:pPr>
            <a:r>
              <a:rPr lang="nl-NL" sz="1100" kern="0" dirty="0">
                <a:solidFill>
                  <a:srgbClr val="000000"/>
                </a:solidFill>
                <a:latin typeface="RijksoverheidSansText" pitchFamily="34" charset="0"/>
                <a:cs typeface="Arial"/>
              </a:rPr>
              <a:t>Voor voetnoten en bronvermelding bij deze tabel zie het rapport ‘Tuberculose in Nederland 2020’ blz.11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36581-7F00-49BE-BF9B-8DF56EF1E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55351"/>
            <a:ext cx="8735028" cy="3110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30492C-51FC-4645-B0C7-6788A1FB9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34283"/>
            <a:ext cx="8640959" cy="112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0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47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28800"/>
            <a:ext cx="9144000" cy="3960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9E0376-38F1-4919-B91A-2D16F9E87CC4}"/>
              </a:ext>
            </a:extLst>
          </p:cNvPr>
          <p:cNvSpPr txBox="1"/>
          <p:nvPr/>
        </p:nvSpPr>
        <p:spPr>
          <a:xfrm>
            <a:off x="5508104" y="6478587"/>
            <a:ext cx="3635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95107-A1DC-49D1-ADFA-44FE05A314F1}"/>
              </a:ext>
            </a:extLst>
          </p:cNvPr>
          <p:cNvSpPr txBox="1"/>
          <p:nvPr/>
        </p:nvSpPr>
        <p:spPr>
          <a:xfrm>
            <a:off x="921356" y="6401643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</p:spTree>
    <p:extLst>
      <p:ext uri="{BB962C8B-B14F-4D97-AF65-F5344CB8AC3E}">
        <p14:creationId xmlns:p14="http://schemas.microsoft.com/office/powerpoint/2010/main" val="2687120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48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E10CD-1F64-478E-8E9F-B0E6E4F7E454}"/>
              </a:ext>
            </a:extLst>
          </p:cNvPr>
          <p:cNvSpPr txBox="1"/>
          <p:nvPr/>
        </p:nvSpPr>
        <p:spPr>
          <a:xfrm>
            <a:off x="5148064" y="6407150"/>
            <a:ext cx="3888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A8272-553D-4F5E-9736-F8B7FBA05859}"/>
              </a:ext>
            </a:extLst>
          </p:cNvPr>
          <p:cNvSpPr txBox="1"/>
          <p:nvPr/>
        </p:nvSpPr>
        <p:spPr>
          <a:xfrm>
            <a:off x="1043608" y="6407150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C131BB-9F3B-40D1-97FF-E69B49F1C9FC}"/>
              </a:ext>
            </a:extLst>
          </p:cNvPr>
          <p:cNvSpPr/>
          <p:nvPr/>
        </p:nvSpPr>
        <p:spPr>
          <a:xfrm>
            <a:off x="665956" y="6053207"/>
            <a:ext cx="71497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Bef>
                <a:spcPct val="20000"/>
              </a:spcBef>
              <a:buFont typeface="Verdana" pitchFamily="34" charset="0"/>
              <a:buChar char="●"/>
            </a:pPr>
            <a:r>
              <a:rPr lang="nl-NL" sz="1100" kern="0" dirty="0">
                <a:solidFill>
                  <a:srgbClr val="000000"/>
                </a:solidFill>
                <a:latin typeface="RijksoverheidSansText" pitchFamily="34" charset="0"/>
                <a:cs typeface="Arial"/>
              </a:rPr>
              <a:t>Voor voetnoten en bronvermelding bij deze tabel zie het rapport ‘Tuberculose in Nederland 2020’ blz.23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A5FBD-C1E9-4C55-983F-204C69C11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020" y="1052736"/>
            <a:ext cx="5705827" cy="50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331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49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412776"/>
            <a:ext cx="8892314" cy="4608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32EBA-6C6F-4002-A16D-DACE43452F74}"/>
              </a:ext>
            </a:extLst>
          </p:cNvPr>
          <p:cNvSpPr txBox="1"/>
          <p:nvPr/>
        </p:nvSpPr>
        <p:spPr>
          <a:xfrm>
            <a:off x="5580112" y="6407150"/>
            <a:ext cx="3563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97F92-292C-4545-88E7-C60E13EC02CD}"/>
              </a:ext>
            </a:extLst>
          </p:cNvPr>
          <p:cNvSpPr txBox="1"/>
          <p:nvPr/>
        </p:nvSpPr>
        <p:spPr>
          <a:xfrm>
            <a:off x="1045382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</p:spTree>
    <p:extLst>
      <p:ext uri="{BB962C8B-B14F-4D97-AF65-F5344CB8AC3E}">
        <p14:creationId xmlns:p14="http://schemas.microsoft.com/office/powerpoint/2010/main" val="254320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2408" y="6407150"/>
            <a:ext cx="3283527" cy="338554"/>
          </a:xfrm>
        </p:spPr>
        <p:txBody>
          <a:bodyPr/>
          <a:lstStyle/>
          <a:p>
            <a:pPr lvl="0">
              <a:defRPr/>
            </a:pPr>
            <a:r>
              <a:rPr lang="nl-NL" dirty="0">
                <a:solidFill>
                  <a:srgbClr val="FFFFFF"/>
                </a:solidFill>
              </a:rPr>
              <a:t>Figuren en tabellen Tuberculose in Nederland 2020 </a:t>
            </a:r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706" y="1052020"/>
            <a:ext cx="7559702" cy="5041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4BD3E4-117C-4438-89EA-FA15BE8CB73D}"/>
              </a:ext>
            </a:extLst>
          </p:cNvPr>
          <p:cNvSpPr txBox="1"/>
          <p:nvPr/>
        </p:nvSpPr>
        <p:spPr>
          <a:xfrm>
            <a:off x="4459315" y="6407150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E873C6E-D4FF-4745-8092-8D3D1C4EEE30}"/>
              </a:ext>
            </a:extLst>
          </p:cNvPr>
          <p:cNvSpPr txBox="1">
            <a:spLocks/>
          </p:cNvSpPr>
          <p:nvPr/>
        </p:nvSpPr>
        <p:spPr bwMode="auto">
          <a:xfrm>
            <a:off x="485775" y="6407150"/>
            <a:ext cx="485825" cy="26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4734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50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039" y="1124744"/>
            <a:ext cx="7175353" cy="5171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627B51-EEA0-4ECC-8F15-EF49A3025C67}"/>
              </a:ext>
            </a:extLst>
          </p:cNvPr>
          <p:cNvSpPr txBox="1"/>
          <p:nvPr/>
        </p:nvSpPr>
        <p:spPr>
          <a:xfrm>
            <a:off x="5615628" y="6407150"/>
            <a:ext cx="35283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05956-9E47-4969-9CF9-F738709C6D64}"/>
              </a:ext>
            </a:extLst>
          </p:cNvPr>
          <p:cNvSpPr txBox="1"/>
          <p:nvPr/>
        </p:nvSpPr>
        <p:spPr>
          <a:xfrm>
            <a:off x="1110395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</p:spTree>
    <p:extLst>
      <p:ext uri="{BB962C8B-B14F-4D97-AF65-F5344CB8AC3E}">
        <p14:creationId xmlns:p14="http://schemas.microsoft.com/office/powerpoint/2010/main" val="2835735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51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54" y="1196752"/>
            <a:ext cx="8729956" cy="4896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D449F-247E-48B1-A6A7-B3F5AC714B8D}"/>
              </a:ext>
            </a:extLst>
          </p:cNvPr>
          <p:cNvSpPr txBox="1"/>
          <p:nvPr/>
        </p:nvSpPr>
        <p:spPr>
          <a:xfrm>
            <a:off x="4716016" y="6470188"/>
            <a:ext cx="4320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9AD89-4A00-4833-B593-6FDAB0707BD1}"/>
              </a:ext>
            </a:extLst>
          </p:cNvPr>
          <p:cNvSpPr txBox="1"/>
          <p:nvPr/>
        </p:nvSpPr>
        <p:spPr>
          <a:xfrm>
            <a:off x="912904" y="6393244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</p:spTree>
    <p:extLst>
      <p:ext uri="{BB962C8B-B14F-4D97-AF65-F5344CB8AC3E}">
        <p14:creationId xmlns:p14="http://schemas.microsoft.com/office/powerpoint/2010/main" val="967244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52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62" y="1227984"/>
            <a:ext cx="8927991" cy="4793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CE1A2-2CE9-4BC0-9D8D-EE0E1EB515A2}"/>
              </a:ext>
            </a:extLst>
          </p:cNvPr>
          <p:cNvSpPr txBox="1"/>
          <p:nvPr/>
        </p:nvSpPr>
        <p:spPr>
          <a:xfrm>
            <a:off x="1187624" y="6407150"/>
            <a:ext cx="3600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1FC17-1739-4470-98D6-21AA7B455087}"/>
              </a:ext>
            </a:extLst>
          </p:cNvPr>
          <p:cNvSpPr txBox="1"/>
          <p:nvPr/>
        </p:nvSpPr>
        <p:spPr>
          <a:xfrm>
            <a:off x="4854790" y="6360983"/>
            <a:ext cx="4176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3161238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53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200AF-ABA9-43BD-A140-74D9B9721708}"/>
              </a:ext>
            </a:extLst>
          </p:cNvPr>
          <p:cNvSpPr txBox="1"/>
          <p:nvPr/>
        </p:nvSpPr>
        <p:spPr>
          <a:xfrm>
            <a:off x="4932040" y="6380748"/>
            <a:ext cx="3960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DF86C-68A1-474F-BC0C-085EA75D2EA6}"/>
              </a:ext>
            </a:extLst>
          </p:cNvPr>
          <p:cNvSpPr txBox="1"/>
          <p:nvPr/>
        </p:nvSpPr>
        <p:spPr>
          <a:xfrm>
            <a:off x="1043608" y="6402871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019424-2F93-4836-B82B-EEF3C0101647}"/>
              </a:ext>
            </a:extLst>
          </p:cNvPr>
          <p:cNvSpPr/>
          <p:nvPr/>
        </p:nvSpPr>
        <p:spPr>
          <a:xfrm>
            <a:off x="665956" y="6053207"/>
            <a:ext cx="71497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Bef>
                <a:spcPct val="20000"/>
              </a:spcBef>
              <a:buFont typeface="Verdana" pitchFamily="34" charset="0"/>
              <a:buChar char="●"/>
            </a:pPr>
            <a:r>
              <a:rPr lang="nl-NL" sz="1100" kern="0" dirty="0">
                <a:solidFill>
                  <a:srgbClr val="000000"/>
                </a:solidFill>
                <a:latin typeface="RijksoverheidSansText" pitchFamily="34" charset="0"/>
                <a:cs typeface="Arial"/>
              </a:rPr>
              <a:t>Voor voetnoten en bronvermelding bij deze tabel zie het rapport ‘Tuberculose in Nederland 2020’ blz.66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D06CF-EE5D-4DFD-A56F-FE2CE65F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82" y="1469023"/>
            <a:ext cx="8089035" cy="430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565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54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10" y="1196752"/>
            <a:ext cx="8471354" cy="5024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7BBF0F-D4EB-4D7B-A4B2-EC11FE1A51F2}"/>
              </a:ext>
            </a:extLst>
          </p:cNvPr>
          <p:cNvSpPr txBox="1"/>
          <p:nvPr/>
        </p:nvSpPr>
        <p:spPr>
          <a:xfrm>
            <a:off x="5436096" y="6452054"/>
            <a:ext cx="3707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90561-2B88-498A-80E6-73189D6FFD24}"/>
              </a:ext>
            </a:extLst>
          </p:cNvPr>
          <p:cNvSpPr txBox="1"/>
          <p:nvPr/>
        </p:nvSpPr>
        <p:spPr>
          <a:xfrm>
            <a:off x="971600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</p:spTree>
    <p:extLst>
      <p:ext uri="{BB962C8B-B14F-4D97-AF65-F5344CB8AC3E}">
        <p14:creationId xmlns:p14="http://schemas.microsoft.com/office/powerpoint/2010/main" val="11694518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55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138" y="1175389"/>
            <a:ext cx="7470278" cy="5003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EA51A6-C75D-40A3-BC7A-DC427021553E}"/>
              </a:ext>
            </a:extLst>
          </p:cNvPr>
          <p:cNvSpPr txBox="1"/>
          <p:nvPr/>
        </p:nvSpPr>
        <p:spPr>
          <a:xfrm>
            <a:off x="898156" y="6407150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2B201-8989-4CE7-B60E-F511F0E4356F}"/>
              </a:ext>
            </a:extLst>
          </p:cNvPr>
          <p:cNvSpPr txBox="1"/>
          <p:nvPr/>
        </p:nvSpPr>
        <p:spPr>
          <a:xfrm>
            <a:off x="4653515" y="6360983"/>
            <a:ext cx="44904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25377792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56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962" y="1340768"/>
            <a:ext cx="8571447" cy="4647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529FA5-0CEC-4F5C-9621-2FF95185D016}"/>
              </a:ext>
            </a:extLst>
          </p:cNvPr>
          <p:cNvSpPr txBox="1"/>
          <p:nvPr/>
        </p:nvSpPr>
        <p:spPr>
          <a:xfrm>
            <a:off x="5292080" y="6478587"/>
            <a:ext cx="3851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A2D7F-51D0-49A3-B01C-30D624C9FA11}"/>
              </a:ext>
            </a:extLst>
          </p:cNvPr>
          <p:cNvSpPr txBox="1"/>
          <p:nvPr/>
        </p:nvSpPr>
        <p:spPr>
          <a:xfrm>
            <a:off x="846138" y="6407150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</p:spTree>
    <p:extLst>
      <p:ext uri="{BB962C8B-B14F-4D97-AF65-F5344CB8AC3E}">
        <p14:creationId xmlns:p14="http://schemas.microsoft.com/office/powerpoint/2010/main" val="11827493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57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995" y="1070117"/>
            <a:ext cx="7044009" cy="527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3E707-AA1A-4B84-8E91-C7B4C460B781}"/>
              </a:ext>
            </a:extLst>
          </p:cNvPr>
          <p:cNvSpPr txBox="1"/>
          <p:nvPr/>
        </p:nvSpPr>
        <p:spPr>
          <a:xfrm>
            <a:off x="84613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EB903-6452-42F9-80AC-7ABD3BBF9839}"/>
              </a:ext>
            </a:extLst>
          </p:cNvPr>
          <p:cNvSpPr txBox="1"/>
          <p:nvPr/>
        </p:nvSpPr>
        <p:spPr>
          <a:xfrm>
            <a:off x="5004048" y="6359008"/>
            <a:ext cx="4139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</p:spTree>
    <p:extLst>
      <p:ext uri="{BB962C8B-B14F-4D97-AF65-F5344CB8AC3E}">
        <p14:creationId xmlns:p14="http://schemas.microsoft.com/office/powerpoint/2010/main" val="19033822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58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3E707-AA1A-4B84-8E91-C7B4C460B781}"/>
              </a:ext>
            </a:extLst>
          </p:cNvPr>
          <p:cNvSpPr txBox="1"/>
          <p:nvPr/>
        </p:nvSpPr>
        <p:spPr>
          <a:xfrm>
            <a:off x="846138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EB903-6452-42F9-80AC-7ABD3BBF9839}"/>
              </a:ext>
            </a:extLst>
          </p:cNvPr>
          <p:cNvSpPr txBox="1"/>
          <p:nvPr/>
        </p:nvSpPr>
        <p:spPr>
          <a:xfrm>
            <a:off x="5004048" y="6359008"/>
            <a:ext cx="4139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52E27-332C-4CD0-99E8-8CEC60DC74A0}"/>
              </a:ext>
            </a:extLst>
          </p:cNvPr>
          <p:cNvSpPr/>
          <p:nvPr/>
        </p:nvSpPr>
        <p:spPr>
          <a:xfrm>
            <a:off x="683568" y="6037403"/>
            <a:ext cx="79746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Bef>
                <a:spcPct val="20000"/>
              </a:spcBef>
              <a:buFont typeface="Verdana" pitchFamily="34" charset="0"/>
              <a:buChar char="●"/>
            </a:pPr>
            <a:r>
              <a:rPr lang="nl-NL" sz="1100" kern="0" dirty="0">
                <a:solidFill>
                  <a:srgbClr val="000000"/>
                </a:solidFill>
                <a:latin typeface="RijksoverheidSansText" pitchFamily="34" charset="0"/>
                <a:cs typeface="Arial"/>
              </a:rPr>
              <a:t>Voor voetnoten en bronvermelding bij deze tabel zie het rapport ‘Tuberculose in Nederland 2020’ blz.86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C6924-7391-49FA-92C2-9E2565640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48" y="1124744"/>
            <a:ext cx="5004232" cy="48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173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59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972275"/>
            <a:ext cx="6264696" cy="5373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1CF2D-DF4C-4D08-BC87-E0A0AC2F63B4}"/>
              </a:ext>
            </a:extLst>
          </p:cNvPr>
          <p:cNvSpPr txBox="1"/>
          <p:nvPr/>
        </p:nvSpPr>
        <p:spPr>
          <a:xfrm>
            <a:off x="5652120" y="6458769"/>
            <a:ext cx="3491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A742D-35D8-4860-806C-21705A72DD32}"/>
              </a:ext>
            </a:extLst>
          </p:cNvPr>
          <p:cNvSpPr txBox="1"/>
          <p:nvPr/>
        </p:nvSpPr>
        <p:spPr>
          <a:xfrm>
            <a:off x="955755" y="6355476"/>
            <a:ext cx="45867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</p:spTree>
    <p:extLst>
      <p:ext uri="{BB962C8B-B14F-4D97-AF65-F5344CB8AC3E}">
        <p14:creationId xmlns:p14="http://schemas.microsoft.com/office/powerpoint/2010/main" val="426394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5775" y="6407150"/>
            <a:ext cx="3294137" cy="262210"/>
          </a:xfrm>
        </p:spPr>
        <p:txBody>
          <a:bodyPr/>
          <a:lstStyle/>
          <a:p>
            <a:pPr lvl="0">
              <a:defRPr/>
            </a:pPr>
            <a:r>
              <a:rPr lang="nl-NL">
                <a:solidFill>
                  <a:srgbClr val="FFFFFF"/>
                </a:solidFill>
              </a:rPr>
              <a:t>Figuren en tabellen Tuberculose in Nederland 2020 </a:t>
            </a:r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814" y="1124745"/>
            <a:ext cx="7042562" cy="4968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E8ACF-9A35-43AF-B1EF-A38A826F98C9}"/>
              </a:ext>
            </a:extLst>
          </p:cNvPr>
          <p:cNvSpPr txBox="1"/>
          <p:nvPr/>
        </p:nvSpPr>
        <p:spPr>
          <a:xfrm>
            <a:off x="4716016" y="6368978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60C904B-D8BC-4FDC-B350-E8F6A11C95DF}"/>
              </a:ext>
            </a:extLst>
          </p:cNvPr>
          <p:cNvSpPr txBox="1">
            <a:spLocks/>
          </p:cNvSpPr>
          <p:nvPr/>
        </p:nvSpPr>
        <p:spPr bwMode="auto">
          <a:xfrm>
            <a:off x="107505" y="6407150"/>
            <a:ext cx="738634" cy="30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201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128" y="1124744"/>
            <a:ext cx="7960869" cy="4968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ABF975-0955-4559-BF38-49CD3E121001}"/>
              </a:ext>
            </a:extLst>
          </p:cNvPr>
          <p:cNvSpPr txBox="1"/>
          <p:nvPr/>
        </p:nvSpPr>
        <p:spPr>
          <a:xfrm>
            <a:off x="4932040" y="6380748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E3959-1A11-4ED2-BAB8-975B91D58FCA}"/>
              </a:ext>
            </a:extLst>
          </p:cNvPr>
          <p:cNvSpPr txBox="1"/>
          <p:nvPr/>
        </p:nvSpPr>
        <p:spPr>
          <a:xfrm>
            <a:off x="846138" y="6381328"/>
            <a:ext cx="47563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Figuren en tabellen Tuberculose in Nederland 2020 </a:t>
            </a:r>
          </a:p>
        </p:txBody>
      </p:sp>
    </p:spTree>
    <p:extLst>
      <p:ext uri="{BB962C8B-B14F-4D97-AF65-F5344CB8AC3E}">
        <p14:creationId xmlns:p14="http://schemas.microsoft.com/office/powerpoint/2010/main" val="58889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5775" y="6407150"/>
            <a:ext cx="3366145" cy="334218"/>
          </a:xfrm>
        </p:spPr>
        <p:txBody>
          <a:bodyPr/>
          <a:lstStyle/>
          <a:p>
            <a:pPr lvl="0">
              <a:defRPr/>
            </a:pPr>
            <a:r>
              <a:rPr lang="nl-NL">
                <a:solidFill>
                  <a:srgbClr val="FFFFFF"/>
                </a:solidFill>
              </a:rPr>
              <a:t>Figuren en tabellen Tuberculose in Nederland 2020 </a:t>
            </a:r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E23A99AE-BF31-46B3-9789-46643570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15" y="1052736"/>
            <a:ext cx="8583527" cy="5040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2BE40-AC7A-4B31-9C1A-F84F134390D6}"/>
              </a:ext>
            </a:extLst>
          </p:cNvPr>
          <p:cNvSpPr txBox="1"/>
          <p:nvPr/>
        </p:nvSpPr>
        <p:spPr>
          <a:xfrm>
            <a:off x="4932040" y="6407150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4D48EE-9387-4B0F-AA2C-3053D7E120BB}"/>
              </a:ext>
            </a:extLst>
          </p:cNvPr>
          <p:cNvSpPr txBox="1">
            <a:spLocks/>
          </p:cNvSpPr>
          <p:nvPr/>
        </p:nvSpPr>
        <p:spPr bwMode="auto">
          <a:xfrm>
            <a:off x="157615" y="6407151"/>
            <a:ext cx="525953" cy="33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8FC21E99-CB6E-4E1C-8709-25BF64FEA530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86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5775" y="6407150"/>
            <a:ext cx="3366145" cy="334218"/>
          </a:xfrm>
        </p:spPr>
        <p:txBody>
          <a:bodyPr/>
          <a:lstStyle/>
          <a:p>
            <a:pPr lvl="0">
              <a:defRPr/>
            </a:pPr>
            <a:r>
              <a:rPr lang="nl-NL">
                <a:solidFill>
                  <a:srgbClr val="FFFFFF"/>
                </a:solidFill>
              </a:rPr>
              <a:t>Figuren en tabellen Tuberculose in Nederland 2020 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2BE40-AC7A-4B31-9C1A-F84F134390D6}"/>
              </a:ext>
            </a:extLst>
          </p:cNvPr>
          <p:cNvSpPr txBox="1"/>
          <p:nvPr/>
        </p:nvSpPr>
        <p:spPr>
          <a:xfrm>
            <a:off x="4932040" y="6407150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Bron: Nederlands Tuberculose Register (NTR), d.d. maart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Bewerkt door: RIVM-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CIb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EPI  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4D48EE-9387-4B0F-AA2C-3053D7E120BB}"/>
              </a:ext>
            </a:extLst>
          </p:cNvPr>
          <p:cNvSpPr txBox="1">
            <a:spLocks/>
          </p:cNvSpPr>
          <p:nvPr/>
        </p:nvSpPr>
        <p:spPr bwMode="auto">
          <a:xfrm>
            <a:off x="157615" y="6407151"/>
            <a:ext cx="525953" cy="33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8FC21E99-CB6E-4E1C-8709-25BF64FEA530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D6B40D-0549-4076-AF71-C516DC5CD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86540"/>
            <a:ext cx="7272808" cy="43481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36B3AD-0C50-4526-871F-6518FA7FB413}"/>
              </a:ext>
            </a:extLst>
          </p:cNvPr>
          <p:cNvSpPr/>
          <p:nvPr/>
        </p:nvSpPr>
        <p:spPr>
          <a:xfrm>
            <a:off x="485775" y="1201765"/>
            <a:ext cx="8262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1600" dirty="0">
                <a:solidFill>
                  <a:srgbClr val="290D3B"/>
                </a:solidFill>
                <a:latin typeface="RijksoverheidSansText"/>
              </a:rPr>
              <a:t>Figuur 6a </a:t>
            </a:r>
            <a:r>
              <a:rPr lang="nl-NL" sz="1600" dirty="0">
                <a:solidFill>
                  <a:srgbClr val="000000"/>
                </a:solidFill>
                <a:latin typeface="RijksoverheidSansText"/>
              </a:rPr>
              <a:t>Incidentie per 100.000 inwoners naar geboorteland (Nederland/buitenland) en leeftijdscategorie, 2020 </a:t>
            </a:r>
            <a:endParaRPr lang="nl-N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496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8.28673"/>
  <p:tag name="SYSTEMCULTURE" val="nl-NL"/>
  <p:tag name="SYSTEMDATE" val="-8588473768854775808"/>
  <p:tag name="SYSTEMINCLUDETOC" val="Yes"/>
  <p:tag name="SYSTEMREPEATTIT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C:\Program Files\RIVM Powerpoint\Images\DefaultTitleSlideImage.jpg"/>
</p:tagLst>
</file>

<file path=ppt/theme/theme1.xml><?xml version="1.0" encoding="utf-8"?>
<a:theme xmlns:a="http://schemas.openxmlformats.org/drawingml/2006/main" name="Tijdelijk_bestand_Presentatie 01">
  <a:themeElements>
    <a:clrScheme name="Rijksoverheid 1">
      <a:dk1>
        <a:srgbClr val="000000"/>
      </a:dk1>
      <a:lt1>
        <a:srgbClr val="FFFFFF"/>
      </a:lt1>
      <a:dk2>
        <a:srgbClr val="007BC7"/>
      </a:dk2>
      <a:lt2>
        <a:srgbClr val="F092CD"/>
      </a:lt2>
      <a:accent1>
        <a:srgbClr val="39870C"/>
      </a:accent1>
      <a:accent2>
        <a:srgbClr val="76D2B6"/>
      </a:accent2>
      <a:accent3>
        <a:srgbClr val="FFFFFF"/>
      </a:accent3>
      <a:accent4>
        <a:srgbClr val="000000"/>
      </a:accent4>
      <a:accent5>
        <a:srgbClr val="AEC3AA"/>
      </a:accent5>
      <a:accent6>
        <a:srgbClr val="6ABEA5"/>
      </a:accent6>
      <a:hlink>
        <a:srgbClr val="007BC7"/>
      </a:hlink>
      <a:folHlink>
        <a:srgbClr val="8FCAE7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007BC7"/>
        </a:dk2>
        <a:lt2>
          <a:srgbClr val="F092CD"/>
        </a:lt2>
        <a:accent1>
          <a:srgbClr val="39870C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AEC3AA"/>
        </a:accent5>
        <a:accent6>
          <a:srgbClr val="6ABEA5"/>
        </a:accent6>
        <a:hlink>
          <a:srgbClr val="007BC7"/>
        </a:hlink>
        <a:folHlink>
          <a:srgbClr val="8FCA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</TotalTime>
  <Words>1764</Words>
  <Application>Microsoft Office PowerPoint</Application>
  <PresentationFormat>Diavoorstelling (4:3)</PresentationFormat>
  <Paragraphs>250</Paragraphs>
  <Slides>59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63" baseType="lpstr">
      <vt:lpstr>RijksoverheidSansHeading</vt:lpstr>
      <vt:lpstr>RijksoverheidSansText</vt:lpstr>
      <vt:lpstr>Verdana</vt:lpstr>
      <vt:lpstr>Tijdelijk_bestand_Presentatie 01</vt:lpstr>
      <vt:lpstr>Figuren en tabellen   2020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SSC-Campus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Figuren en tabellen TIN rapport 2016</dc:title>
  <dc:creator>Willem Verdouw</dc:creator>
  <cp:lastModifiedBy>Linda Poell</cp:lastModifiedBy>
  <cp:revision>181</cp:revision>
  <dcterms:created xsi:type="dcterms:W3CDTF">2017-11-21T08:11:14Z</dcterms:created>
  <dcterms:modified xsi:type="dcterms:W3CDTF">2021-12-13T09:20:41Z</dcterms:modified>
</cp:coreProperties>
</file>